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99"/>
  </p:notesMasterIdLst>
  <p:sldIdLst>
    <p:sldId id="256" r:id="rId2"/>
    <p:sldId id="348" r:id="rId3"/>
    <p:sldId id="349" r:id="rId4"/>
    <p:sldId id="350" r:id="rId5"/>
    <p:sldId id="351" r:id="rId6"/>
    <p:sldId id="352" r:id="rId7"/>
    <p:sldId id="353" r:id="rId8"/>
    <p:sldId id="354" r:id="rId9"/>
    <p:sldId id="355" r:id="rId10"/>
    <p:sldId id="356" r:id="rId11"/>
    <p:sldId id="357" r:id="rId12"/>
    <p:sldId id="358" r:id="rId13"/>
    <p:sldId id="359" r:id="rId14"/>
    <p:sldId id="360" r:id="rId15"/>
    <p:sldId id="361" r:id="rId16"/>
    <p:sldId id="362" r:id="rId17"/>
    <p:sldId id="363" r:id="rId18"/>
    <p:sldId id="364" r:id="rId19"/>
    <p:sldId id="365" r:id="rId20"/>
    <p:sldId id="366" r:id="rId21"/>
    <p:sldId id="367" r:id="rId22"/>
    <p:sldId id="368" r:id="rId23"/>
    <p:sldId id="369" r:id="rId24"/>
    <p:sldId id="370" r:id="rId25"/>
    <p:sldId id="371" r:id="rId26"/>
    <p:sldId id="372" r:id="rId27"/>
    <p:sldId id="373" r:id="rId28"/>
    <p:sldId id="374" r:id="rId29"/>
    <p:sldId id="375" r:id="rId30"/>
    <p:sldId id="376" r:id="rId31"/>
    <p:sldId id="377" r:id="rId32"/>
    <p:sldId id="378" r:id="rId33"/>
    <p:sldId id="379" r:id="rId34"/>
    <p:sldId id="380" r:id="rId35"/>
    <p:sldId id="381" r:id="rId36"/>
    <p:sldId id="382" r:id="rId37"/>
    <p:sldId id="383" r:id="rId38"/>
    <p:sldId id="384" r:id="rId39"/>
    <p:sldId id="385" r:id="rId40"/>
    <p:sldId id="386" r:id="rId41"/>
    <p:sldId id="387" r:id="rId42"/>
    <p:sldId id="388" r:id="rId43"/>
    <p:sldId id="389" r:id="rId44"/>
    <p:sldId id="390" r:id="rId45"/>
    <p:sldId id="391" r:id="rId46"/>
    <p:sldId id="392" r:id="rId47"/>
    <p:sldId id="393" r:id="rId48"/>
    <p:sldId id="394" r:id="rId49"/>
    <p:sldId id="395" r:id="rId50"/>
    <p:sldId id="396" r:id="rId51"/>
    <p:sldId id="397" r:id="rId52"/>
    <p:sldId id="398" r:id="rId53"/>
    <p:sldId id="399" r:id="rId54"/>
    <p:sldId id="400" r:id="rId55"/>
    <p:sldId id="401" r:id="rId56"/>
    <p:sldId id="402" r:id="rId57"/>
    <p:sldId id="403" r:id="rId58"/>
    <p:sldId id="404" r:id="rId59"/>
    <p:sldId id="405" r:id="rId60"/>
    <p:sldId id="406" r:id="rId61"/>
    <p:sldId id="407" r:id="rId62"/>
    <p:sldId id="408" r:id="rId63"/>
    <p:sldId id="409" r:id="rId64"/>
    <p:sldId id="410" r:id="rId65"/>
    <p:sldId id="411" r:id="rId66"/>
    <p:sldId id="412" r:id="rId67"/>
    <p:sldId id="413" r:id="rId68"/>
    <p:sldId id="414" r:id="rId69"/>
    <p:sldId id="415" r:id="rId70"/>
    <p:sldId id="416" r:id="rId71"/>
    <p:sldId id="417" r:id="rId72"/>
    <p:sldId id="418" r:id="rId73"/>
    <p:sldId id="419" r:id="rId74"/>
    <p:sldId id="420" r:id="rId75"/>
    <p:sldId id="421" r:id="rId76"/>
    <p:sldId id="422" r:id="rId77"/>
    <p:sldId id="423" r:id="rId78"/>
    <p:sldId id="424" r:id="rId79"/>
    <p:sldId id="425" r:id="rId80"/>
    <p:sldId id="426" r:id="rId81"/>
    <p:sldId id="427" r:id="rId82"/>
    <p:sldId id="429" r:id="rId83"/>
    <p:sldId id="430" r:id="rId84"/>
    <p:sldId id="431" r:id="rId85"/>
    <p:sldId id="432" r:id="rId86"/>
    <p:sldId id="433" r:id="rId87"/>
    <p:sldId id="434" r:id="rId88"/>
    <p:sldId id="435" r:id="rId89"/>
    <p:sldId id="436" r:id="rId90"/>
    <p:sldId id="437" r:id="rId91"/>
    <p:sldId id="438" r:id="rId92"/>
    <p:sldId id="439" r:id="rId93"/>
    <p:sldId id="440" r:id="rId94"/>
    <p:sldId id="441" r:id="rId95"/>
    <p:sldId id="442" r:id="rId96"/>
    <p:sldId id="330" r:id="rId97"/>
    <p:sldId id="347" r:id="rId98"/>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A5002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4C56B61-213B-487E-96DD-33FF852244B9}" type="datetimeFigureOut">
              <a:rPr lang="ru-RU"/>
              <a:pPr>
                <a:defRPr/>
              </a:pPr>
              <a:t>18.06.2015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96146D0-4462-4F62-8531-694E86C9699C}"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5" name="Овал 8"/>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lang="ru-RU" smtClean="0"/>
              <a:t>Образец заголовка</a:t>
            </a:r>
            <a:endParaRPr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ru-RU" smtClean="0"/>
              <a:t>Образец подзаголовка</a:t>
            </a:r>
            <a:endParaRPr lang="en-US"/>
          </a:p>
        </p:txBody>
      </p:sp>
      <p:sp>
        <p:nvSpPr>
          <p:cNvPr id="6" name="Дата 6"/>
          <p:cNvSpPr>
            <a:spLocks noGrp="1"/>
          </p:cNvSpPr>
          <p:nvPr>
            <p:ph type="dt" sz="half" idx="10"/>
          </p:nvPr>
        </p:nvSpPr>
        <p:spPr/>
        <p:txBody>
          <a:bodyPr/>
          <a:lstStyle>
            <a:lvl1pPr>
              <a:defRPr/>
            </a:lvl1pPr>
            <a:extLst/>
          </a:lstStyle>
          <a:p>
            <a:pPr>
              <a:defRPr/>
            </a:pPr>
            <a:fld id="{9BF11B76-67F7-4575-A8B9-89B496C48231}" type="datetimeFigureOut">
              <a:rPr lang="ru-RU"/>
              <a:pPr>
                <a:defRPr/>
              </a:pPr>
              <a:t>18.06.2015</a:t>
            </a:fld>
            <a:endParaRPr lang="ru-RU"/>
          </a:p>
        </p:txBody>
      </p:sp>
      <p:sp>
        <p:nvSpPr>
          <p:cNvPr id="7" name="Нижний колонтитул 19"/>
          <p:cNvSpPr>
            <a:spLocks noGrp="1"/>
          </p:cNvSpPr>
          <p:nvPr>
            <p:ph type="ftr" sz="quarter" idx="11"/>
          </p:nvPr>
        </p:nvSpPr>
        <p:spPr/>
        <p:txBody>
          <a:bodyPr/>
          <a:lstStyle>
            <a:lvl1pPr>
              <a:defRPr/>
            </a:lvl1pPr>
            <a:extLst/>
          </a:lstStyle>
          <a:p>
            <a:pPr>
              <a:defRPr/>
            </a:pPr>
            <a:endParaRPr lang="ru-RU"/>
          </a:p>
        </p:txBody>
      </p:sp>
      <p:sp>
        <p:nvSpPr>
          <p:cNvPr id="8" name="Номер слайда 9"/>
          <p:cNvSpPr>
            <a:spLocks noGrp="1"/>
          </p:cNvSpPr>
          <p:nvPr>
            <p:ph type="sldNum" sz="quarter" idx="12"/>
          </p:nvPr>
        </p:nvSpPr>
        <p:spPr/>
        <p:txBody>
          <a:bodyPr/>
          <a:lstStyle>
            <a:lvl1pPr>
              <a:defRPr/>
            </a:lvl1pPr>
            <a:extLst/>
          </a:lstStyle>
          <a:p>
            <a:pPr>
              <a:defRPr/>
            </a:pPr>
            <a:fld id="{D106608B-366D-4AA9-9E64-AC238EC97108}"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3137342E-909C-4DEE-8DE4-033566DDDA95}" type="datetimeFigureOut">
              <a:rPr lang="ru-RU"/>
              <a:pPr>
                <a:defRPr/>
              </a:pPr>
              <a:t>18.06.2015</a:t>
            </a:fld>
            <a:endParaRPr lang="ru-RU"/>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88682407-A68A-4D77-A6BF-290FDA1504EF}"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9C2569AA-69A5-4E18-819F-54B557E59B10}" type="datetimeFigureOut">
              <a:rPr lang="ru-RU"/>
              <a:pPr>
                <a:defRPr/>
              </a:pPr>
              <a:t>18.06.2015</a:t>
            </a:fld>
            <a:endParaRPr lang="ru-RU"/>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4ED81B2F-2921-44E3-89F3-A71A13F6FEA4}"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оугольник 6"/>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Прямоугольник 9"/>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7" name="Овал 8"/>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fontAlgn="auto">
              <a:spcBef>
                <a:spcPts val="0"/>
              </a:spcBef>
              <a:spcAft>
                <a:spcPts val="0"/>
              </a:spcAft>
              <a:defRPr/>
            </a:pPr>
            <a:endParaRPr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ru-RU" smtClean="0"/>
              <a:t>Образец заголовка</a:t>
            </a:r>
            <a:endParaRPr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ru-RU" smtClean="0"/>
              <a:t>Образец текста</a:t>
            </a:r>
          </a:p>
        </p:txBody>
      </p:sp>
      <p:sp>
        <p:nvSpPr>
          <p:cNvPr id="8" name="Дата 3"/>
          <p:cNvSpPr>
            <a:spLocks noGrp="1"/>
          </p:cNvSpPr>
          <p:nvPr>
            <p:ph type="dt" sz="half" idx="10"/>
          </p:nvPr>
        </p:nvSpPr>
        <p:spPr/>
        <p:txBody>
          <a:bodyPr/>
          <a:lstStyle>
            <a:lvl1pPr>
              <a:defRPr/>
            </a:lvl1pPr>
            <a:extLst/>
          </a:lstStyle>
          <a:p>
            <a:pPr>
              <a:defRPr/>
            </a:pPr>
            <a:fld id="{7227CA76-3F0A-455E-A1A9-40E6984B4C8A}" type="datetimeFigureOut">
              <a:rPr lang="ru-RU"/>
              <a:pPr>
                <a:defRPr/>
              </a:pPr>
              <a:t>18.06.2015</a:t>
            </a:fld>
            <a:endParaRPr lang="ru-RU"/>
          </a:p>
        </p:txBody>
      </p:sp>
      <p:sp>
        <p:nvSpPr>
          <p:cNvPr id="9" name="Нижний колонтитул 4"/>
          <p:cNvSpPr>
            <a:spLocks noGrp="1"/>
          </p:cNvSpPr>
          <p:nvPr>
            <p:ph type="ftr" sz="quarter" idx="11"/>
          </p:nvPr>
        </p:nvSpPr>
        <p:spPr/>
        <p:txBody>
          <a:bodyPr/>
          <a:lstStyle>
            <a:lvl1pPr>
              <a:defRPr/>
            </a:lvl1pPr>
            <a:extLst/>
          </a:lstStyle>
          <a:p>
            <a:pPr>
              <a:defRPr/>
            </a:pPr>
            <a:endParaRPr lang="ru-RU"/>
          </a:p>
        </p:txBody>
      </p:sp>
      <p:sp>
        <p:nvSpPr>
          <p:cNvPr id="10" name="Номер слайда 5"/>
          <p:cNvSpPr>
            <a:spLocks noGrp="1"/>
          </p:cNvSpPr>
          <p:nvPr>
            <p:ph type="sldNum" sz="quarter" idx="12"/>
          </p:nvPr>
        </p:nvSpPr>
        <p:spPr/>
        <p:txBody>
          <a:bodyPr/>
          <a:lstStyle>
            <a:lvl1pPr>
              <a:defRPr/>
            </a:lvl1pPr>
            <a:extLst/>
          </a:lstStyle>
          <a:p>
            <a:pPr>
              <a:defRPr/>
            </a:pPr>
            <a:fld id="{6BD8EC23-4476-44C2-A295-2D8B34D46D5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lang="ru-RU" smtClean="0"/>
              <a:t>Образец заголовка</a:t>
            </a:r>
            <a:endParaRPr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23"/>
          <p:cNvSpPr>
            <a:spLocks noGrp="1"/>
          </p:cNvSpPr>
          <p:nvPr>
            <p:ph type="dt" sz="half" idx="10"/>
          </p:nvPr>
        </p:nvSpPr>
        <p:spPr/>
        <p:txBody>
          <a:bodyPr/>
          <a:lstStyle>
            <a:lvl1pPr>
              <a:defRPr/>
            </a:lvl1pPr>
          </a:lstStyle>
          <a:p>
            <a:pPr>
              <a:defRPr/>
            </a:pPr>
            <a:fld id="{5FFB9AB1-89FD-4E93-A2C3-E647F365B51A}" type="datetimeFigureOut">
              <a:rPr lang="ru-RU"/>
              <a:pPr>
                <a:defRPr/>
              </a:pPr>
              <a:t>18.06.2015</a:t>
            </a:fld>
            <a:endParaRPr lang="ru-RU"/>
          </a:p>
        </p:txBody>
      </p:sp>
      <p:sp>
        <p:nvSpPr>
          <p:cNvPr id="6" name="Нижний колонтитул 9"/>
          <p:cNvSpPr>
            <a:spLocks noGrp="1"/>
          </p:cNvSpPr>
          <p:nvPr>
            <p:ph type="ftr" sz="quarter" idx="11"/>
          </p:nvPr>
        </p:nvSpPr>
        <p:spPr/>
        <p:txBody>
          <a:bodyPr/>
          <a:lstStyle>
            <a:lvl1pPr>
              <a:defRPr/>
            </a:lvl1pPr>
          </a:lstStyle>
          <a:p>
            <a:pPr>
              <a:defRPr/>
            </a:pPr>
            <a:endParaRPr lang="ru-RU"/>
          </a:p>
        </p:txBody>
      </p:sp>
      <p:sp>
        <p:nvSpPr>
          <p:cNvPr id="7" name="Номер слайда 21"/>
          <p:cNvSpPr>
            <a:spLocks noGrp="1"/>
          </p:cNvSpPr>
          <p:nvPr>
            <p:ph type="sldNum" sz="quarter" idx="12"/>
          </p:nvPr>
        </p:nvSpPr>
        <p:spPr/>
        <p:txBody>
          <a:bodyPr/>
          <a:lstStyle>
            <a:lvl1pPr>
              <a:defRPr/>
            </a:lvl1pPr>
          </a:lstStyle>
          <a:p>
            <a:pPr>
              <a:defRPr/>
            </a:pPr>
            <a:fld id="{BCDEA64B-0C6F-4981-9E0D-B1F8607286B2}"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lang="ru-RU" smtClean="0"/>
              <a:t>Образец заголовка</a:t>
            </a:r>
            <a:endParaRPr lang="en-US"/>
          </a:p>
        </p:txBody>
      </p:sp>
      <p:sp>
        <p:nvSpPr>
          <p:cNvPr id="3" name="Дата 23"/>
          <p:cNvSpPr>
            <a:spLocks noGrp="1"/>
          </p:cNvSpPr>
          <p:nvPr>
            <p:ph type="dt" sz="half" idx="10"/>
          </p:nvPr>
        </p:nvSpPr>
        <p:spPr/>
        <p:txBody>
          <a:bodyPr/>
          <a:lstStyle>
            <a:lvl1pPr>
              <a:defRPr/>
            </a:lvl1pPr>
          </a:lstStyle>
          <a:p>
            <a:pPr>
              <a:defRPr/>
            </a:pPr>
            <a:fld id="{2B636B64-0888-4E46-8BC8-F8EA75E1A338}" type="datetimeFigureOut">
              <a:rPr lang="ru-RU"/>
              <a:pPr>
                <a:defRPr/>
              </a:pPr>
              <a:t>18.06.2015</a:t>
            </a:fld>
            <a:endParaRPr lang="ru-RU"/>
          </a:p>
        </p:txBody>
      </p:sp>
      <p:sp>
        <p:nvSpPr>
          <p:cNvPr id="4" name="Нижний колонтитул 9"/>
          <p:cNvSpPr>
            <a:spLocks noGrp="1"/>
          </p:cNvSpPr>
          <p:nvPr>
            <p:ph type="ftr" sz="quarter" idx="11"/>
          </p:nvPr>
        </p:nvSpPr>
        <p:spPr/>
        <p:txBody>
          <a:bodyPr/>
          <a:lstStyle>
            <a:lvl1pPr>
              <a:defRPr/>
            </a:lvl1pPr>
          </a:lstStyle>
          <a:p>
            <a:pPr>
              <a:defRPr/>
            </a:pPr>
            <a:endParaRPr lang="ru-RU"/>
          </a:p>
        </p:txBody>
      </p:sp>
      <p:sp>
        <p:nvSpPr>
          <p:cNvPr id="5" name="Номер слайда 21"/>
          <p:cNvSpPr>
            <a:spLocks noGrp="1"/>
          </p:cNvSpPr>
          <p:nvPr>
            <p:ph type="sldNum" sz="quarter" idx="12"/>
          </p:nvPr>
        </p:nvSpPr>
        <p:spPr/>
        <p:txBody>
          <a:bodyPr/>
          <a:lstStyle>
            <a:lvl1pPr>
              <a:defRPr/>
            </a:lvl1pPr>
          </a:lstStyle>
          <a:p>
            <a:pPr>
              <a:defRPr/>
            </a:pPr>
            <a:fld id="{8B9175A9-E017-4904-85DE-AF4DF318C107}"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Прямоугольник 4"/>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Прямоугольник 5"/>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4" name="Дата 1"/>
          <p:cNvSpPr>
            <a:spLocks noGrp="1"/>
          </p:cNvSpPr>
          <p:nvPr>
            <p:ph type="dt" sz="half" idx="10"/>
          </p:nvPr>
        </p:nvSpPr>
        <p:spPr/>
        <p:txBody>
          <a:bodyPr/>
          <a:lstStyle>
            <a:lvl1pPr>
              <a:defRPr/>
            </a:lvl1pPr>
            <a:extLst/>
          </a:lstStyle>
          <a:p>
            <a:pPr>
              <a:defRPr/>
            </a:pPr>
            <a:fld id="{BE65163F-A020-46E0-A364-57042498AB66}" type="datetimeFigureOut">
              <a:rPr lang="ru-RU"/>
              <a:pPr>
                <a:defRPr/>
              </a:pPr>
              <a:t>18.06.2015</a:t>
            </a:fld>
            <a:endParaRPr lang="ru-RU"/>
          </a:p>
        </p:txBody>
      </p:sp>
      <p:sp>
        <p:nvSpPr>
          <p:cNvPr id="5" name="Нижний колонтитул 2"/>
          <p:cNvSpPr>
            <a:spLocks noGrp="1"/>
          </p:cNvSpPr>
          <p:nvPr>
            <p:ph type="ftr" sz="quarter" idx="11"/>
          </p:nvPr>
        </p:nvSpPr>
        <p:spPr/>
        <p:txBody>
          <a:bodyPr/>
          <a:lstStyle>
            <a:lvl1pPr>
              <a:defRPr/>
            </a:lvl1pPr>
            <a:extLst/>
          </a:lstStyle>
          <a:p>
            <a:pPr>
              <a:defRPr/>
            </a:pPr>
            <a:endParaRPr lang="ru-RU"/>
          </a:p>
        </p:txBody>
      </p:sp>
      <p:sp>
        <p:nvSpPr>
          <p:cNvPr id="6" name="Номер слайда 3"/>
          <p:cNvSpPr>
            <a:spLocks noGrp="1"/>
          </p:cNvSpPr>
          <p:nvPr>
            <p:ph type="sldNum" sz="quarter" idx="12"/>
          </p:nvPr>
        </p:nvSpPr>
        <p:spPr/>
        <p:txBody>
          <a:bodyPr/>
          <a:lstStyle>
            <a:lvl1pPr>
              <a:defRPr/>
            </a:lvl1pPr>
            <a:extLst/>
          </a:lstStyle>
          <a:p>
            <a:pPr>
              <a:defRPr/>
            </a:pPr>
            <a:fld id="{C9F2AC51-A95D-45F7-B575-29BA8F7D9777}"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ru-RU" smtClean="0"/>
              <a:t>Образец заголовка</a:t>
            </a:r>
            <a:endParaRPr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lvl1pPr>
              <a:defRPr/>
            </a:lvl1pPr>
            <a:extLst/>
          </a:lstStyle>
          <a:p>
            <a:pPr>
              <a:defRPr/>
            </a:pPr>
            <a:fld id="{78DC8827-F9C4-4F17-B86B-C407098C4A86}" type="datetimeFigureOut">
              <a:rPr lang="ru-RU"/>
              <a:pPr>
                <a:defRPr/>
              </a:pPr>
              <a:t>18.06.2015</a:t>
            </a:fld>
            <a:endParaRPr lang="ru-RU"/>
          </a:p>
        </p:txBody>
      </p:sp>
      <p:sp>
        <p:nvSpPr>
          <p:cNvPr id="6" name="Нижний колонтитул 5"/>
          <p:cNvSpPr>
            <a:spLocks noGrp="1"/>
          </p:cNvSpPr>
          <p:nvPr>
            <p:ph type="ftr" sz="quarter" idx="11"/>
          </p:nvPr>
        </p:nvSpPr>
        <p:spPr/>
        <p:txBody>
          <a:bodyPr/>
          <a:lstStyle>
            <a:lvl1pPr>
              <a:defRPr/>
            </a:lvl1pPr>
            <a:extLst/>
          </a:lstStyle>
          <a:p>
            <a:pPr>
              <a:defRPr/>
            </a:pPr>
            <a:endParaRPr lang="ru-RU"/>
          </a:p>
        </p:txBody>
      </p:sp>
      <p:sp>
        <p:nvSpPr>
          <p:cNvPr id="7" name="Номер слайда 6"/>
          <p:cNvSpPr>
            <a:spLocks noGrp="1"/>
          </p:cNvSpPr>
          <p:nvPr>
            <p:ph type="sldNum" sz="quarter" idx="12"/>
          </p:nvPr>
        </p:nvSpPr>
        <p:spPr/>
        <p:txBody>
          <a:bodyPr/>
          <a:lstStyle>
            <a:lvl1pPr>
              <a:defRPr/>
            </a:lvl1pPr>
            <a:extLst/>
          </a:lstStyle>
          <a:p>
            <a:pPr>
              <a:defRPr/>
            </a:pPr>
            <a:fld id="{39057B48-46E8-4E80-B7AA-FCB64A5D063B}"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cs typeface="+mn-cs"/>
            </a:endParaRPr>
          </a:p>
        </p:txBody>
      </p:sp>
      <p:sp>
        <p:nvSpPr>
          <p:cNvPr id="6" name="Блок-схема: процесс 8"/>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7" name="Блок-схема: процесс 9"/>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ru-RU" smtClean="0"/>
              <a:t>Образец заголовка</a:t>
            </a:r>
            <a:endParaRPr lang="en-US"/>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ru-RU" smtClean="0"/>
              <a:t>Образец текста</a:t>
            </a:r>
          </a:p>
        </p:txBody>
      </p:sp>
      <p:sp>
        <p:nvSpPr>
          <p:cNvPr id="8" name="Дата 4"/>
          <p:cNvSpPr>
            <a:spLocks noGrp="1"/>
          </p:cNvSpPr>
          <p:nvPr>
            <p:ph type="dt" sz="half" idx="10"/>
          </p:nvPr>
        </p:nvSpPr>
        <p:spPr/>
        <p:txBody>
          <a:bodyPr/>
          <a:lstStyle>
            <a:lvl1pPr>
              <a:defRPr/>
            </a:lvl1pPr>
            <a:extLst/>
          </a:lstStyle>
          <a:p>
            <a:pPr>
              <a:defRPr/>
            </a:pPr>
            <a:fld id="{C3B20014-E55E-4467-818B-779A643D5398}" type="datetimeFigureOut">
              <a:rPr lang="ru-RU"/>
              <a:pPr>
                <a:defRPr/>
              </a:pPr>
              <a:t>18.06.2015</a:t>
            </a:fld>
            <a:endParaRPr lang="ru-RU"/>
          </a:p>
        </p:txBody>
      </p:sp>
      <p:sp>
        <p:nvSpPr>
          <p:cNvPr id="9" name="Нижний колонтитул 5"/>
          <p:cNvSpPr>
            <a:spLocks noGrp="1"/>
          </p:cNvSpPr>
          <p:nvPr>
            <p:ph type="ftr" sz="quarter" idx="11"/>
          </p:nvPr>
        </p:nvSpPr>
        <p:spPr/>
        <p:txBody>
          <a:bodyPr/>
          <a:lstStyle>
            <a:lvl1pPr>
              <a:defRPr/>
            </a:lvl1pPr>
            <a:extLst/>
          </a:lstStyle>
          <a:p>
            <a:pPr>
              <a:defRPr/>
            </a:pPr>
            <a:endParaRPr lang="ru-RU"/>
          </a:p>
        </p:txBody>
      </p:sp>
      <p:sp>
        <p:nvSpPr>
          <p:cNvPr id="10" name="Номер слайда 6"/>
          <p:cNvSpPr>
            <a:spLocks noGrp="1"/>
          </p:cNvSpPr>
          <p:nvPr>
            <p:ph type="sldNum" sz="quarter" idx="12"/>
          </p:nvPr>
        </p:nvSpPr>
        <p:spPr/>
        <p:txBody>
          <a:bodyPr/>
          <a:lstStyle>
            <a:lvl1pPr>
              <a:defRPr/>
            </a:lvl1pPr>
            <a:extLst/>
          </a:lstStyle>
          <a:p>
            <a:pPr>
              <a:defRPr/>
            </a:pPr>
            <a:fld id="{42478D6B-C88B-440D-ACFF-8550ADAB2AE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3"/>
          <p:cNvSpPr>
            <a:spLocks noGrp="1"/>
          </p:cNvSpPr>
          <p:nvPr>
            <p:ph type="dt" sz="half" idx="10"/>
          </p:nvPr>
        </p:nvSpPr>
        <p:spPr/>
        <p:txBody>
          <a:bodyPr/>
          <a:lstStyle>
            <a:lvl1pPr>
              <a:defRPr/>
            </a:lvl1pPr>
          </a:lstStyle>
          <a:p>
            <a:pPr>
              <a:defRPr/>
            </a:pPr>
            <a:fld id="{3B044C9A-5AC4-430F-A82C-E5F03D13A37A}" type="datetimeFigureOut">
              <a:rPr lang="ru-RU"/>
              <a:pPr>
                <a:defRPr/>
              </a:pPr>
              <a:t>18.06.2015</a:t>
            </a:fld>
            <a:endParaRPr lang="ru-RU"/>
          </a:p>
        </p:txBody>
      </p:sp>
      <p:sp>
        <p:nvSpPr>
          <p:cNvPr id="5" name="Нижний колонтитул 9"/>
          <p:cNvSpPr>
            <a:spLocks noGrp="1"/>
          </p:cNvSpPr>
          <p:nvPr>
            <p:ph type="ftr" sz="quarter" idx="11"/>
          </p:nvPr>
        </p:nvSpPr>
        <p:spPr/>
        <p:txBody>
          <a:bodyPr/>
          <a:lstStyle>
            <a:lvl1pPr>
              <a:defRPr/>
            </a:lvl1pPr>
          </a:lstStyle>
          <a:p>
            <a:pPr>
              <a:defRPr/>
            </a:pPr>
            <a:endParaRPr lang="ru-RU"/>
          </a:p>
        </p:txBody>
      </p:sp>
      <p:sp>
        <p:nvSpPr>
          <p:cNvPr id="6" name="Номер слайда 21"/>
          <p:cNvSpPr>
            <a:spLocks noGrp="1"/>
          </p:cNvSpPr>
          <p:nvPr>
            <p:ph type="sldNum" sz="quarter" idx="12"/>
          </p:nvPr>
        </p:nvSpPr>
        <p:spPr/>
        <p:txBody>
          <a:bodyPr/>
          <a:lstStyle>
            <a:lvl1pPr>
              <a:defRPr/>
            </a:lvl1pPr>
          </a:lstStyle>
          <a:p>
            <a:pPr>
              <a:defRPr/>
            </a:pPr>
            <a:fld id="{61D05C3A-A9F9-4BD2-AC92-C5FB2737BD22}"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8" name="Овал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2" name="Прямоугольник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Заголовок 4"/>
          <p:cNvSpPr>
            <a:spLocks noGrp="1"/>
          </p:cNvSpPr>
          <p:nvPr>
            <p:ph type="title"/>
          </p:nvPr>
        </p:nvSpPr>
        <p:spPr>
          <a:xfrm>
            <a:off x="1435100" y="274638"/>
            <a:ext cx="7499350" cy="1143000"/>
          </a:xfrm>
          <a:prstGeom prst="rect">
            <a:avLst/>
          </a:prstGeom>
        </p:spPr>
        <p:txBody>
          <a:bodyPr anchor="ctr">
            <a:normAutofit/>
          </a:bodyPr>
          <a:lstStyle>
            <a:extLst/>
          </a:lstStyle>
          <a:p>
            <a:r>
              <a:rPr lang="ru-RU" smtClean="0"/>
              <a:t>Образец заголовка</a:t>
            </a:r>
            <a:endParaRPr lang="en-US"/>
          </a:p>
        </p:txBody>
      </p:sp>
      <p:sp>
        <p:nvSpPr>
          <p:cNvPr id="1033" name="Текст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fontAlgn="auto" latinLnBrk="0" hangingPunct="1">
              <a:spcBef>
                <a:spcPts val="0"/>
              </a:spcBef>
              <a:spcAft>
                <a:spcPts val="0"/>
              </a:spcAft>
              <a:defRPr kumimoji="0" sz="1200">
                <a:solidFill>
                  <a:schemeClr val="bg2">
                    <a:shade val="50000"/>
                    <a:satMod val="200000"/>
                  </a:schemeClr>
                </a:solidFill>
                <a:latin typeface="+mn-lt"/>
                <a:cs typeface="+mn-cs"/>
              </a:defRPr>
            </a:lvl1pPr>
            <a:extLst/>
          </a:lstStyle>
          <a:p>
            <a:pPr>
              <a:defRPr/>
            </a:pPr>
            <a:fld id="{EEDF7B2F-84B2-4EBE-A691-2DE5E1549A74}" type="datetimeFigureOut">
              <a:rPr lang="ru-RU"/>
              <a:pPr>
                <a:defRPr/>
              </a:pPr>
              <a:t>18.06.2015</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endParaRPr lang="ru-RU"/>
          </a:p>
        </p:txBody>
      </p:sp>
      <p:sp>
        <p:nvSpPr>
          <p:cNvPr id="22" name="Номер слайда 21"/>
          <p:cNvSpPr>
            <a:spLocks noGrp="1"/>
          </p:cNvSpPr>
          <p:nvPr>
            <p:ph type="sldNum" sz="quarter" idx="4"/>
          </p:nvPr>
        </p:nvSpPr>
        <p:spPr>
          <a:xfrm>
            <a:off x="8613775" y="6305550"/>
            <a:ext cx="457200" cy="476250"/>
          </a:xfrm>
          <a:prstGeom prst="rect">
            <a:avLst/>
          </a:prstGeom>
        </p:spPr>
        <p:txBody>
          <a:bodyPr anchor="b"/>
          <a:lstStyle>
            <a:lvl1pPr algn="ctr" eaLnBrk="1" fontAlgn="auto" latinLnBrk="0" hangingPunct="1">
              <a:spcBef>
                <a:spcPts val="0"/>
              </a:spcBef>
              <a:spcAft>
                <a:spcPts val="0"/>
              </a:spcAft>
              <a:defRPr kumimoji="0" sz="1200">
                <a:solidFill>
                  <a:schemeClr val="bg2">
                    <a:shade val="50000"/>
                    <a:satMod val="200000"/>
                  </a:schemeClr>
                </a:solidFill>
                <a:effectLst/>
                <a:latin typeface="+mn-lt"/>
                <a:cs typeface="+mn-cs"/>
              </a:defRPr>
            </a:lvl1pPr>
            <a:extLst/>
          </a:lstStyle>
          <a:p>
            <a:pPr>
              <a:defRPr/>
            </a:pPr>
            <a:fld id="{624E70E6-4A2F-4FE8-9B62-126C418A8793}" type="slidenum">
              <a:rPr lang="ru-RU"/>
              <a:pPr>
                <a:defRPr/>
              </a:pPr>
              <a:t>‹#›</a:t>
            </a:fld>
            <a:endParaRPr lang="ru-RU"/>
          </a:p>
        </p:txBody>
      </p:sp>
      <p:sp>
        <p:nvSpPr>
          <p:cNvPr id="15" name="Прямоугольник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Tree>
  </p:cSld>
  <p:clrMap bg1="lt1" tx1="dk1" bg2="lt2" tx2="dk2" accent1="accent1" accent2="accent2" accent3="accent3" accent4="accent4" accent5="accent5" accent6="accent6" hlink="hlink" folHlink="folHlink"/>
  <p:sldLayoutIdLst>
    <p:sldLayoutId id="2147483731" r:id="rId1"/>
    <p:sldLayoutId id="2147483730" r:id="rId2"/>
    <p:sldLayoutId id="2147483732" r:id="rId3"/>
    <p:sldLayoutId id="2147483729" r:id="rId4"/>
    <p:sldLayoutId id="2147483728" r:id="rId5"/>
    <p:sldLayoutId id="2147483733" r:id="rId6"/>
    <p:sldLayoutId id="2147483734" r:id="rId7"/>
    <p:sldLayoutId id="2147483735" r:id="rId8"/>
    <p:sldLayoutId id="2147483727" r:id="rId9"/>
    <p:sldLayoutId id="2147483726" r:id="rId10"/>
  </p:sldLayoutIdLst>
  <p:txStyles>
    <p:titleStyle>
      <a:lvl1pPr algn="l" rtl="0" eaLnBrk="0" fontAlgn="base" hangingPunct="0">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eaLnBrk="0" fontAlgn="base" hangingPunct="0">
        <a:spcBef>
          <a:spcPct val="0"/>
        </a:spcBef>
        <a:spcAft>
          <a:spcPct val="0"/>
        </a:spcAft>
        <a:defRPr sz="4300">
          <a:solidFill>
            <a:srgbClr val="572314"/>
          </a:solidFill>
          <a:latin typeface="Corbel" pitchFamily="34" charset="0"/>
        </a:defRPr>
      </a:lvl2pPr>
      <a:lvl3pPr algn="l" rtl="0" eaLnBrk="0" fontAlgn="base" hangingPunct="0">
        <a:spcBef>
          <a:spcPct val="0"/>
        </a:spcBef>
        <a:spcAft>
          <a:spcPct val="0"/>
        </a:spcAft>
        <a:defRPr sz="4300">
          <a:solidFill>
            <a:srgbClr val="572314"/>
          </a:solidFill>
          <a:latin typeface="Corbel" pitchFamily="34" charset="0"/>
        </a:defRPr>
      </a:lvl3pPr>
      <a:lvl4pPr algn="l" rtl="0" eaLnBrk="0" fontAlgn="base" hangingPunct="0">
        <a:spcBef>
          <a:spcPct val="0"/>
        </a:spcBef>
        <a:spcAft>
          <a:spcPct val="0"/>
        </a:spcAft>
        <a:defRPr sz="4300">
          <a:solidFill>
            <a:srgbClr val="572314"/>
          </a:solidFill>
          <a:latin typeface="Corbel" pitchFamily="34" charset="0"/>
        </a:defRPr>
      </a:lvl4pPr>
      <a:lvl5pPr algn="l" rtl="0" eaLnBrk="0" fontAlgn="base" hangingPunct="0">
        <a:spcBef>
          <a:spcPct val="0"/>
        </a:spcBef>
        <a:spcAft>
          <a:spcPct val="0"/>
        </a:spcAft>
        <a:defRPr sz="4300">
          <a:solidFill>
            <a:srgbClr val="572314"/>
          </a:solidFill>
          <a:latin typeface="Corbel" pitchFamily="34" charset="0"/>
        </a:defRPr>
      </a:lvl5pPr>
      <a:lvl6pPr marL="457200" algn="l" rtl="0" fontAlgn="base">
        <a:spcBef>
          <a:spcPct val="0"/>
        </a:spcBef>
        <a:spcAft>
          <a:spcPct val="0"/>
        </a:spcAft>
        <a:defRPr sz="4300">
          <a:solidFill>
            <a:srgbClr val="572314"/>
          </a:solidFill>
          <a:latin typeface="Corbel" pitchFamily="34" charset="0"/>
        </a:defRPr>
      </a:lvl6pPr>
      <a:lvl7pPr marL="914400" algn="l" rtl="0" fontAlgn="base">
        <a:spcBef>
          <a:spcPct val="0"/>
        </a:spcBef>
        <a:spcAft>
          <a:spcPct val="0"/>
        </a:spcAft>
        <a:defRPr sz="4300">
          <a:solidFill>
            <a:srgbClr val="572314"/>
          </a:solidFill>
          <a:latin typeface="Corbel" pitchFamily="34" charset="0"/>
        </a:defRPr>
      </a:lvl7pPr>
      <a:lvl8pPr marL="1371600" algn="l" rtl="0" fontAlgn="base">
        <a:spcBef>
          <a:spcPct val="0"/>
        </a:spcBef>
        <a:spcAft>
          <a:spcPct val="0"/>
        </a:spcAft>
        <a:defRPr sz="4300">
          <a:solidFill>
            <a:srgbClr val="572314"/>
          </a:solidFill>
          <a:latin typeface="Corbel" pitchFamily="34" charset="0"/>
        </a:defRPr>
      </a:lvl8pPr>
      <a:lvl9pPr marL="1828800" algn="l" rtl="0" fontAlgn="base">
        <a:spcBef>
          <a:spcPct val="0"/>
        </a:spcBef>
        <a:spcAft>
          <a:spcPct val="0"/>
        </a:spcAft>
        <a:defRPr sz="4300">
          <a:solidFill>
            <a:srgbClr val="572314"/>
          </a:solidFill>
          <a:latin typeface="Corbel" pitchFamily="34" charset="0"/>
        </a:defRPr>
      </a:lvl9pPr>
      <a:extLst/>
    </p:titleStyle>
    <p:bodyStyle>
      <a:lvl1pPr marL="365125" indent="-282575" algn="l" rtl="0" eaLnBrk="0" fontAlgn="base" hangingPunct="0">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0" fontAlgn="base" hangingPunct="0">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0" fontAlgn="base" hangingPunct="0">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0" fontAlgn="base" hangingPunct="0">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eaLnBrk="0" fontAlgn="base" hangingPunct="0">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Заголовок 1"/>
          <p:cNvSpPr>
            <a:spLocks noGrp="1"/>
          </p:cNvSpPr>
          <p:nvPr>
            <p:ph type="ctrTitle"/>
          </p:nvPr>
        </p:nvSpPr>
        <p:spPr bwMode="auto">
          <a:xfrm>
            <a:off x="1259632" y="1340768"/>
            <a:ext cx="7407275" cy="1473200"/>
          </a:xfrm>
        </p:spPr>
        <p:txBody>
          <a:bodyPr vert="horz" wrap="square" lIns="91440" tIns="45720" rIns="91440" bIns="45720" numCol="1" anchorCtr="0" compatLnSpc="1">
            <a:prstTxWarp prst="textNoShape">
              <a:avLst/>
            </a:prstTxWarp>
            <a:normAutofit fontScale="90000"/>
          </a:bodyPr>
          <a:lstStyle/>
          <a:p>
            <a:pPr algn="ctr" eaLnBrk="1" hangingPunct="1"/>
            <a:r>
              <a:rPr lang="ru-RU" sz="4000" dirty="0" smtClean="0">
                <a:effectLst/>
                <a:latin typeface="Arial" charset="0"/>
              </a:rPr>
              <a:t>Специальная психология и педагогика </a:t>
            </a:r>
            <a:br>
              <a:rPr lang="ru-RU" sz="4000" dirty="0" smtClean="0">
                <a:effectLst/>
                <a:latin typeface="Arial" charset="0"/>
              </a:rPr>
            </a:br>
            <a:r>
              <a:rPr lang="ru-RU" sz="4000" dirty="0" smtClean="0">
                <a:effectLst/>
                <a:latin typeface="Arial" charset="0"/>
              </a:rPr>
              <a:t>(</a:t>
            </a:r>
            <a:r>
              <a:rPr lang="ru-RU" sz="2700" b="1" dirty="0" smtClean="0">
                <a:effectLst/>
                <a:latin typeface="Arial" charset="0"/>
              </a:rPr>
              <a:t>причины и виды нарушения развития</a:t>
            </a:r>
            <a:r>
              <a:rPr lang="ru-RU" sz="2700" dirty="0" smtClean="0">
                <a:effectLst/>
                <a:latin typeface="Arial" charset="0"/>
              </a:rPr>
              <a:t>)</a:t>
            </a:r>
            <a:r>
              <a:rPr lang="ru-RU" sz="2700" dirty="0" smtClean="0">
                <a:effectLst/>
              </a:rPr>
              <a:t>. </a:t>
            </a:r>
          </a:p>
        </p:txBody>
      </p:sp>
      <p:sp>
        <p:nvSpPr>
          <p:cNvPr id="13314" name="Подзаголовок 2"/>
          <p:cNvSpPr>
            <a:spLocks noGrp="1"/>
          </p:cNvSpPr>
          <p:nvPr>
            <p:ph type="subTitle" idx="1"/>
          </p:nvPr>
        </p:nvSpPr>
        <p:spPr>
          <a:xfrm>
            <a:off x="1258888" y="5229225"/>
            <a:ext cx="7405687" cy="1752600"/>
          </a:xfrm>
        </p:spPr>
        <p:txBody>
          <a:bodyPr/>
          <a:lstStyle/>
          <a:p>
            <a:pPr marL="26988" algn="ctr" eaLnBrk="1" hangingPunct="1">
              <a:lnSpc>
                <a:spcPct val="90000"/>
              </a:lnSpc>
            </a:pPr>
            <a:r>
              <a:rPr lang="ru-RU" sz="2400" smtClean="0">
                <a:solidFill>
                  <a:srgbClr val="002060"/>
                </a:solidFill>
                <a:latin typeface="Monotype Corsiva" pitchFamily="66" charset="0"/>
              </a:rPr>
              <a:t>Герасимова В.В., кандидат психологических наук, старший преподаватель кафедры общей и коррекционной (специальной) психологии ГАОУ  ДПО ИРО РТ</a:t>
            </a:r>
          </a:p>
          <a:p>
            <a:pPr marL="26988" eaLnBrk="1" hangingPunct="1">
              <a:lnSpc>
                <a:spcPct val="90000"/>
              </a:lnSpc>
            </a:pPr>
            <a:endParaRPr lang="ru-RU" sz="2400" smtClean="0">
              <a:solidFill>
                <a:srgbClr val="320E04"/>
              </a:solidFill>
            </a:endParaRPr>
          </a:p>
        </p:txBody>
      </p:sp>
      <p:pic>
        <p:nvPicPr>
          <p:cNvPr id="13316" name="Picture 4" descr="дети-инвалиды"/>
          <p:cNvPicPr>
            <a:picLocks noChangeAspect="1" noChangeArrowheads="1"/>
          </p:cNvPicPr>
          <p:nvPr/>
        </p:nvPicPr>
        <p:blipFill>
          <a:blip r:embed="rId2" cstate="print"/>
          <a:srcRect/>
          <a:stretch>
            <a:fillRect/>
          </a:stretch>
        </p:blipFill>
        <p:spPr bwMode="auto">
          <a:xfrm>
            <a:off x="3276600" y="2997200"/>
            <a:ext cx="3086100" cy="1595438"/>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331640" y="260648"/>
            <a:ext cx="7499350" cy="4800600"/>
          </a:xfrm>
        </p:spPr>
        <p:txBody>
          <a:bodyPr/>
          <a:lstStyle/>
          <a:p>
            <a:pPr>
              <a:buNone/>
            </a:pPr>
            <a:r>
              <a:rPr lang="ru-RU" i="1" dirty="0" smtClean="0"/>
              <a:t>	</a:t>
            </a:r>
            <a:r>
              <a:rPr lang="ru-RU" b="1" i="1" dirty="0" smtClean="0">
                <a:solidFill>
                  <a:srgbClr val="C00000"/>
                </a:solidFill>
              </a:rPr>
              <a:t>Факторы риска</a:t>
            </a:r>
            <a:r>
              <a:rPr lang="ru-RU" b="1" dirty="0" smtClean="0">
                <a:solidFill>
                  <a:srgbClr val="C00000"/>
                </a:solidFill>
              </a:rPr>
              <a:t> недостаточности психофизического развития</a:t>
            </a:r>
            <a:r>
              <a:rPr lang="ru-RU" dirty="0" smtClean="0"/>
              <a:t>:</a:t>
            </a:r>
          </a:p>
          <a:p>
            <a:pPr lvl="0"/>
            <a:r>
              <a:rPr lang="ru-RU" sz="2400" dirty="0" smtClean="0">
                <a:solidFill>
                  <a:srgbClr val="002060"/>
                </a:solidFill>
              </a:rPr>
              <a:t>биологические (наследственные отклонения, инфекционные, вирусные и эндокринные заболевания матери во время беременности, токсикозы, гипоксия и др.);</a:t>
            </a:r>
          </a:p>
          <a:p>
            <a:pPr lvl="0"/>
            <a:r>
              <a:rPr lang="ru-RU" sz="2400" dirty="0" smtClean="0">
                <a:solidFill>
                  <a:srgbClr val="002060"/>
                </a:solidFill>
              </a:rPr>
              <a:t>генетические (недостаток или избыток хромосом, хромосомные аномалии);</a:t>
            </a:r>
          </a:p>
          <a:p>
            <a:pPr lvl="0"/>
            <a:r>
              <a:rPr lang="ru-RU" sz="2400" dirty="0" smtClean="0">
                <a:solidFill>
                  <a:srgbClr val="002060"/>
                </a:solidFill>
              </a:rPr>
              <a:t>соматические (невропатии);</a:t>
            </a:r>
          </a:p>
          <a:p>
            <a:pPr lvl="0"/>
            <a:r>
              <a:rPr lang="ru-RU" sz="2400" dirty="0" smtClean="0">
                <a:solidFill>
                  <a:srgbClr val="002060"/>
                </a:solidFill>
              </a:rPr>
              <a:t>социальные (алкоголизм, наркомания родителей, неблагоприятная среда);</a:t>
            </a:r>
          </a:p>
          <a:p>
            <a:pPr lvl="0"/>
            <a:r>
              <a:rPr lang="ru-RU" sz="2400" dirty="0" smtClean="0">
                <a:solidFill>
                  <a:srgbClr val="002060"/>
                </a:solidFill>
              </a:rPr>
              <a:t>индекс повреждения головного мозга (энцефалопатии);</a:t>
            </a:r>
          </a:p>
          <a:p>
            <a:pPr lvl="0"/>
            <a:r>
              <a:rPr lang="ru-RU" sz="2400" dirty="0" smtClean="0">
                <a:solidFill>
                  <a:srgbClr val="002060"/>
                </a:solidFill>
              </a:rPr>
              <a:t>ранние, до 3-х лет, средовые воздействия, текущие средовые воздействия (Л.В. Кузнецова).</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lgn="ctr"/>
            <a:r>
              <a:rPr lang="ru-RU" dirty="0" smtClean="0"/>
              <a:t/>
            </a:r>
            <a:br>
              <a:rPr lang="ru-RU" dirty="0" smtClean="0"/>
            </a:br>
            <a:r>
              <a:rPr lang="ru-RU" b="1" dirty="0" smtClean="0"/>
              <a:t>Классификация видов отклонений развития </a:t>
            </a:r>
            <a:r>
              <a:rPr lang="ru-RU" dirty="0" smtClean="0"/>
              <a:t> </a:t>
            </a:r>
            <a:br>
              <a:rPr lang="ru-RU" dirty="0" smtClean="0"/>
            </a:br>
            <a:endParaRPr lang="ru-RU" dirty="0"/>
          </a:p>
        </p:txBody>
      </p:sp>
      <p:sp>
        <p:nvSpPr>
          <p:cNvPr id="3" name="Содержимое 2"/>
          <p:cNvSpPr>
            <a:spLocks noGrp="1"/>
          </p:cNvSpPr>
          <p:nvPr>
            <p:ph idx="1"/>
          </p:nvPr>
        </p:nvSpPr>
        <p:spPr/>
        <p:txBody>
          <a:bodyPr/>
          <a:lstStyle/>
          <a:p>
            <a:pPr>
              <a:buNone/>
            </a:pPr>
            <a:r>
              <a:rPr lang="ru-RU" sz="2400" dirty="0" smtClean="0">
                <a:solidFill>
                  <a:srgbClr val="002060"/>
                </a:solidFill>
              </a:rPr>
              <a:t>1)</a:t>
            </a:r>
            <a:r>
              <a:rPr lang="ru-RU" sz="2400" b="1" dirty="0" smtClean="0">
                <a:solidFill>
                  <a:srgbClr val="002060"/>
                </a:solidFill>
              </a:rPr>
              <a:t> </a:t>
            </a:r>
            <a:r>
              <a:rPr lang="ru-RU" sz="2400" dirty="0" smtClean="0">
                <a:solidFill>
                  <a:srgbClr val="002060"/>
                </a:solidFill>
              </a:rPr>
              <a:t>дети с сенсорными нарушениями (зрения, слуха, речи, опорно-двигательного аппарата);</a:t>
            </a:r>
          </a:p>
          <a:p>
            <a:pPr>
              <a:buNone/>
            </a:pPr>
            <a:r>
              <a:rPr lang="ru-RU" sz="2400" dirty="0" smtClean="0">
                <a:solidFill>
                  <a:srgbClr val="002060"/>
                </a:solidFill>
              </a:rPr>
              <a:t>2) дети с задержкой психического развития;</a:t>
            </a:r>
          </a:p>
          <a:p>
            <a:pPr>
              <a:buNone/>
            </a:pPr>
            <a:r>
              <a:rPr lang="ru-RU" sz="2400" dirty="0" smtClean="0">
                <a:solidFill>
                  <a:srgbClr val="002060"/>
                </a:solidFill>
              </a:rPr>
              <a:t>3) дети с астеническими, реактивными состояниями и конфликтными переживаниями;</a:t>
            </a:r>
          </a:p>
          <a:p>
            <a:pPr>
              <a:buNone/>
            </a:pPr>
            <a:r>
              <a:rPr lang="ru-RU" sz="2400" dirty="0" smtClean="0">
                <a:solidFill>
                  <a:srgbClr val="002060"/>
                </a:solidFill>
              </a:rPr>
              <a:t>4) дети с </a:t>
            </a:r>
            <a:r>
              <a:rPr lang="ru-RU" sz="2400" dirty="0" err="1" smtClean="0">
                <a:solidFill>
                  <a:srgbClr val="002060"/>
                </a:solidFill>
              </a:rPr>
              <a:t>психопатоподобными</a:t>
            </a:r>
            <a:r>
              <a:rPr lang="ru-RU" sz="2400" dirty="0" smtClean="0">
                <a:solidFill>
                  <a:srgbClr val="002060"/>
                </a:solidFill>
              </a:rPr>
              <a:t> формами поведения;</a:t>
            </a:r>
          </a:p>
          <a:p>
            <a:pPr>
              <a:buNone/>
            </a:pPr>
            <a:r>
              <a:rPr lang="ru-RU" sz="2400" dirty="0" smtClean="0">
                <a:solidFill>
                  <a:srgbClr val="002060"/>
                </a:solidFill>
              </a:rPr>
              <a:t>5) умственно отсталые дети;</a:t>
            </a:r>
          </a:p>
          <a:p>
            <a:pPr>
              <a:buNone/>
            </a:pPr>
            <a:r>
              <a:rPr lang="ru-RU" sz="2400" dirty="0" smtClean="0">
                <a:solidFill>
                  <a:srgbClr val="002060"/>
                </a:solidFill>
              </a:rPr>
              <a:t>6) дети с начальными проявлениями психических заболеваний (шизофрения, эпилепсия и др.) </a:t>
            </a:r>
          </a:p>
          <a:p>
            <a:pPr>
              <a:buNone/>
            </a:pPr>
            <a:r>
              <a:rPr lang="ru-RU" sz="2400" i="1" dirty="0" smtClean="0">
                <a:solidFill>
                  <a:srgbClr val="002060"/>
                </a:solidFill>
              </a:rPr>
              <a:t>(</a:t>
            </a:r>
            <a:r>
              <a:rPr lang="ru-RU" sz="2400" i="1" dirty="0" err="1" smtClean="0">
                <a:solidFill>
                  <a:srgbClr val="002060"/>
                </a:solidFill>
              </a:rPr>
              <a:t>Коберник</a:t>
            </a:r>
            <a:r>
              <a:rPr lang="ru-RU" sz="2400" i="1" dirty="0" smtClean="0">
                <a:solidFill>
                  <a:srgbClr val="002060"/>
                </a:solidFill>
              </a:rPr>
              <a:t> Г.И., Синев. В.Н. Введение в специальность дефектология. Киев, 1984.).</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Классификация</a:t>
            </a:r>
            <a:r>
              <a:rPr lang="ru-RU" dirty="0" smtClean="0"/>
              <a:t>                                             Т.А. Власова и М.С. Певзнер</a:t>
            </a:r>
            <a:endParaRPr lang="ru-RU" dirty="0"/>
          </a:p>
        </p:txBody>
      </p:sp>
      <p:sp>
        <p:nvSpPr>
          <p:cNvPr id="3" name="Содержимое 2"/>
          <p:cNvSpPr>
            <a:spLocks noGrp="1"/>
          </p:cNvSpPr>
          <p:nvPr>
            <p:ph idx="1"/>
          </p:nvPr>
        </p:nvSpPr>
        <p:spPr/>
        <p:txBody>
          <a:bodyPr/>
          <a:lstStyle/>
          <a:p>
            <a:r>
              <a:rPr lang="ru-RU" sz="2200" dirty="0" smtClean="0"/>
              <a:t> </a:t>
            </a:r>
            <a:r>
              <a:rPr lang="ru-RU" sz="2200" dirty="0" smtClean="0">
                <a:solidFill>
                  <a:srgbClr val="002060"/>
                </a:solidFill>
              </a:rPr>
              <a:t>дети с отклонениями в развитии, вызванными с органическими нарушениями ЦНС;</a:t>
            </a:r>
          </a:p>
          <a:p>
            <a:r>
              <a:rPr lang="ru-RU" sz="2200" dirty="0" smtClean="0">
                <a:solidFill>
                  <a:srgbClr val="002060"/>
                </a:solidFill>
              </a:rPr>
              <a:t> дети с отклонениями в развитии в связи с функциональной незрелостью ЦНС;</a:t>
            </a:r>
          </a:p>
          <a:p>
            <a:r>
              <a:rPr lang="ru-RU" sz="2200" dirty="0" smtClean="0">
                <a:solidFill>
                  <a:srgbClr val="002060"/>
                </a:solidFill>
              </a:rPr>
              <a:t> дети с астеническими, реактивными состояниями и конфликтными переживаниями;</a:t>
            </a:r>
          </a:p>
          <a:p>
            <a:r>
              <a:rPr lang="ru-RU" sz="2200" dirty="0" smtClean="0">
                <a:solidFill>
                  <a:srgbClr val="002060"/>
                </a:solidFill>
              </a:rPr>
              <a:t> дети с </a:t>
            </a:r>
            <a:r>
              <a:rPr lang="ru-RU" sz="2200" dirty="0" err="1" smtClean="0">
                <a:solidFill>
                  <a:srgbClr val="002060"/>
                </a:solidFill>
              </a:rPr>
              <a:t>психопатоподобными</a:t>
            </a:r>
            <a:r>
              <a:rPr lang="ru-RU" sz="2200" dirty="0" smtClean="0">
                <a:solidFill>
                  <a:srgbClr val="002060"/>
                </a:solidFill>
              </a:rPr>
              <a:t> формами поведения;</a:t>
            </a:r>
          </a:p>
          <a:p>
            <a:r>
              <a:rPr lang="ru-RU" sz="2200" dirty="0" smtClean="0">
                <a:solidFill>
                  <a:srgbClr val="002060"/>
                </a:solidFill>
              </a:rPr>
              <a:t>умственно отсталые дети;</a:t>
            </a:r>
          </a:p>
          <a:p>
            <a:r>
              <a:rPr lang="ru-RU" sz="2200" dirty="0" smtClean="0">
                <a:solidFill>
                  <a:srgbClr val="002060"/>
                </a:solidFill>
              </a:rPr>
              <a:t>дети с начальными проявлениями психических заболеваний (шизофрения, эпилепсия и др.)                         </a:t>
            </a:r>
            <a:r>
              <a:rPr lang="ru-RU" sz="2200" i="1" dirty="0" smtClean="0">
                <a:solidFill>
                  <a:srgbClr val="002060"/>
                </a:solidFill>
              </a:rPr>
              <a:t>(</a:t>
            </a:r>
            <a:r>
              <a:rPr lang="ru-RU" sz="2200" i="1" dirty="0" err="1" smtClean="0">
                <a:solidFill>
                  <a:srgbClr val="002060"/>
                </a:solidFill>
              </a:rPr>
              <a:t>Коберник</a:t>
            </a:r>
            <a:r>
              <a:rPr lang="ru-RU" sz="2200" i="1" dirty="0" smtClean="0">
                <a:solidFill>
                  <a:srgbClr val="002060"/>
                </a:solidFill>
              </a:rPr>
              <a:t> Г. И., Синев. В. Н. </a:t>
            </a:r>
            <a:r>
              <a:rPr lang="ru-RU" sz="2200" dirty="0" smtClean="0">
                <a:solidFill>
                  <a:srgbClr val="002060"/>
                </a:solidFill>
              </a:rPr>
              <a:t>Введение в специальность дефектология. Киев, 1984.).</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000" b="1" dirty="0" smtClean="0"/>
              <a:t>«Классификация психических и поведенческих расстройств» международной системы болезней десятого пересмотра», принятой Всемирной организацией здравоохранения и действующей в настоящее время. </a:t>
            </a:r>
            <a:endParaRPr lang="ru-RU" sz="2000" b="1" dirty="0"/>
          </a:p>
        </p:txBody>
      </p:sp>
      <p:sp>
        <p:nvSpPr>
          <p:cNvPr id="3" name="Содержимое 2"/>
          <p:cNvSpPr>
            <a:spLocks noGrp="1"/>
          </p:cNvSpPr>
          <p:nvPr>
            <p:ph idx="1"/>
          </p:nvPr>
        </p:nvSpPr>
        <p:spPr>
          <a:xfrm>
            <a:off x="1435100" y="1772816"/>
            <a:ext cx="7499350" cy="4475584"/>
          </a:xfrm>
        </p:spPr>
        <p:txBody>
          <a:bodyPr/>
          <a:lstStyle/>
          <a:p>
            <a:r>
              <a:rPr lang="ru-RU" sz="2200" dirty="0" smtClean="0">
                <a:solidFill>
                  <a:srgbClr val="002060"/>
                </a:solidFill>
              </a:rPr>
              <a:t>умственная отсталость, дифференцируемая по степени выраженности: легкая, умеренная, тяжелая и глубокая, а также «другая» и «</a:t>
            </a:r>
            <a:r>
              <a:rPr lang="ru-RU" sz="2200" dirty="0" err="1" smtClean="0">
                <a:solidFill>
                  <a:srgbClr val="002060"/>
                </a:solidFill>
              </a:rPr>
              <a:t>неуточненная</a:t>
            </a:r>
            <a:r>
              <a:rPr lang="ru-RU" sz="2200" dirty="0" smtClean="0">
                <a:solidFill>
                  <a:srgbClr val="002060"/>
                </a:solidFill>
              </a:rPr>
              <a:t>»</a:t>
            </a:r>
          </a:p>
          <a:p>
            <a:r>
              <a:rPr lang="ru-RU" sz="2200" dirty="0" smtClean="0">
                <a:solidFill>
                  <a:srgbClr val="002060"/>
                </a:solidFill>
              </a:rPr>
              <a:t>нарушения психического развития», включающий специфические расстройства речи и школьных навыков (чтение, счет, письмо)</a:t>
            </a:r>
          </a:p>
          <a:p>
            <a:r>
              <a:rPr lang="ru-RU" sz="2200" dirty="0" smtClean="0">
                <a:solidFill>
                  <a:srgbClr val="002060"/>
                </a:solidFill>
              </a:rPr>
              <a:t>общие расстройства развития: детский аутизм, </a:t>
            </a:r>
            <a:r>
              <a:rPr lang="ru-RU" sz="2200" dirty="0" err="1" smtClean="0">
                <a:solidFill>
                  <a:srgbClr val="002060"/>
                </a:solidFill>
              </a:rPr>
              <a:t>атипичный</a:t>
            </a:r>
            <a:r>
              <a:rPr lang="ru-RU" sz="2200" dirty="0" smtClean="0">
                <a:solidFill>
                  <a:srgbClr val="002060"/>
                </a:solidFill>
              </a:rPr>
              <a:t> аутизм, синдром </a:t>
            </a:r>
            <a:r>
              <a:rPr lang="ru-RU" sz="2200" dirty="0" err="1" smtClean="0">
                <a:solidFill>
                  <a:srgbClr val="002060"/>
                </a:solidFill>
              </a:rPr>
              <a:t>Ретта</a:t>
            </a:r>
            <a:r>
              <a:rPr lang="ru-RU" sz="2200" dirty="0" smtClean="0">
                <a:solidFill>
                  <a:srgbClr val="002060"/>
                </a:solidFill>
              </a:rPr>
              <a:t>, </a:t>
            </a:r>
            <a:r>
              <a:rPr lang="ru-RU" sz="2200" dirty="0" err="1" smtClean="0">
                <a:solidFill>
                  <a:srgbClr val="002060"/>
                </a:solidFill>
              </a:rPr>
              <a:t>гиперактивные</a:t>
            </a:r>
            <a:r>
              <a:rPr lang="ru-RU" sz="2200" dirty="0" smtClean="0">
                <a:solidFill>
                  <a:srgbClr val="002060"/>
                </a:solidFill>
              </a:rPr>
              <a:t> расстройства, сочетающиеся с умственной отсталостью и стереотипными движениями. Сюда же включен синдром </a:t>
            </a:r>
            <a:r>
              <a:rPr lang="ru-RU" sz="2200" dirty="0" err="1" smtClean="0">
                <a:solidFill>
                  <a:srgbClr val="002060"/>
                </a:solidFill>
              </a:rPr>
              <a:t>Аспергера</a:t>
            </a:r>
            <a:r>
              <a:rPr lang="ru-RU" sz="2200" dirty="0" smtClean="0">
                <a:solidFill>
                  <a:srgbClr val="002060"/>
                </a:solidFill>
              </a:rPr>
              <a:t> и другие общие нарушения</a:t>
            </a:r>
            <a:endParaRPr lang="ru-RU" sz="2200" dirty="0">
              <a:solidFill>
                <a:srgbClr val="00206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1628800"/>
            <a:ext cx="7499350" cy="4619600"/>
          </a:xfrm>
        </p:spPr>
        <p:txBody>
          <a:bodyPr/>
          <a:lstStyle/>
          <a:p>
            <a:r>
              <a:rPr lang="ru-RU" sz="2200" dirty="0" smtClean="0">
                <a:solidFill>
                  <a:srgbClr val="002060"/>
                </a:solidFill>
              </a:rPr>
              <a:t>Поведенческие и эмоциональные расстройства, начинающиеся обычно в детском и подростковом возрасте», к числу которых относятся патологии активного внимания и </a:t>
            </a:r>
            <a:r>
              <a:rPr lang="ru-RU" sz="2200" dirty="0" err="1" smtClean="0">
                <a:solidFill>
                  <a:srgbClr val="002060"/>
                </a:solidFill>
              </a:rPr>
              <a:t>гиперкинетические</a:t>
            </a:r>
            <a:r>
              <a:rPr lang="ru-RU" sz="2200" dirty="0" smtClean="0">
                <a:solidFill>
                  <a:srgbClr val="002060"/>
                </a:solidFill>
              </a:rPr>
              <a:t> нарушения поведения</a:t>
            </a:r>
          </a:p>
          <a:p>
            <a:r>
              <a:rPr lang="ru-RU" sz="2200" dirty="0" smtClean="0">
                <a:solidFill>
                  <a:srgbClr val="002060"/>
                </a:solidFill>
              </a:rPr>
              <a:t>«Расстройства поведения» объединяет поведенческие нарушения, ограничивающиеся условиями семьи; </a:t>
            </a:r>
            <a:r>
              <a:rPr lang="ru-RU" sz="2200" dirty="0" err="1" smtClean="0">
                <a:solidFill>
                  <a:srgbClr val="002060"/>
                </a:solidFill>
              </a:rPr>
              <a:t>несоциализированные</a:t>
            </a:r>
            <a:r>
              <a:rPr lang="ru-RU" sz="2200" dirty="0" smtClean="0">
                <a:solidFill>
                  <a:srgbClr val="002060"/>
                </a:solidFill>
              </a:rPr>
              <a:t> и социализированные расстройства поведения; оппозиционно-вызывающие и </a:t>
            </a:r>
            <a:r>
              <a:rPr lang="ru-RU" sz="2200" dirty="0" err="1" smtClean="0">
                <a:solidFill>
                  <a:srgbClr val="002060"/>
                </a:solidFill>
              </a:rPr>
              <a:t>др</a:t>
            </a:r>
            <a:endParaRPr lang="ru-RU" sz="2200" dirty="0" smtClean="0">
              <a:solidFill>
                <a:srgbClr val="002060"/>
              </a:solidFill>
            </a:endParaRPr>
          </a:p>
          <a:p>
            <a:r>
              <a:rPr lang="ru-RU" sz="2200" dirty="0" smtClean="0">
                <a:solidFill>
                  <a:srgbClr val="002060"/>
                </a:solidFill>
              </a:rPr>
              <a:t>«Смешанные расстройства поведения и эмоций» включает депрессивные и иные нарушения поведения и эмоций.</a:t>
            </a:r>
            <a:endParaRPr lang="ru-RU" sz="2200" dirty="0">
              <a:solidFill>
                <a:srgbClr val="002060"/>
              </a:solidFill>
            </a:endParaRPr>
          </a:p>
        </p:txBody>
      </p:sp>
      <p:sp>
        <p:nvSpPr>
          <p:cNvPr id="4" name="Заголовок 1"/>
          <p:cNvSpPr>
            <a:spLocks noGrp="1"/>
          </p:cNvSpPr>
          <p:nvPr>
            <p:ph type="title"/>
          </p:nvPr>
        </p:nvSpPr>
        <p:spPr/>
        <p:txBody>
          <a:bodyPr>
            <a:noAutofit/>
          </a:bodyPr>
          <a:lstStyle/>
          <a:p>
            <a:pPr algn="ctr"/>
            <a:r>
              <a:rPr lang="ru-RU" sz="2000" b="1" dirty="0" smtClean="0"/>
              <a:t>«Классификация психических и поведенческих расстройств» международной системы болезней десятого пересмотра», принятой Всемирной организацией здравоохранения и действующей в настоящее время. </a:t>
            </a:r>
            <a:endParaRPr lang="ru-RU" sz="20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Нарушения психического развития </a:t>
            </a:r>
            <a:endParaRPr lang="ru-RU" dirty="0"/>
          </a:p>
        </p:txBody>
      </p:sp>
      <p:sp>
        <p:nvSpPr>
          <p:cNvPr id="3" name="Содержимое 2"/>
          <p:cNvSpPr>
            <a:spLocks noGrp="1"/>
          </p:cNvSpPr>
          <p:nvPr>
            <p:ph idx="1"/>
          </p:nvPr>
        </p:nvSpPr>
        <p:spPr>
          <a:xfrm>
            <a:off x="1435100" y="1772816"/>
            <a:ext cx="7499350" cy="4475584"/>
          </a:xfrm>
        </p:spPr>
        <p:txBody>
          <a:bodyPr/>
          <a:lstStyle/>
          <a:p>
            <a:r>
              <a:rPr lang="ru-RU" dirty="0" smtClean="0">
                <a:solidFill>
                  <a:srgbClr val="002060"/>
                </a:solidFill>
              </a:rPr>
              <a:t>Частные нарушения - это нарушения в деятельности анализаторов: зрения, слуха, речи, движений.</a:t>
            </a:r>
          </a:p>
          <a:p>
            <a:pPr>
              <a:buNone/>
            </a:pPr>
            <a:endParaRPr lang="ru-RU" dirty="0" smtClean="0">
              <a:solidFill>
                <a:srgbClr val="002060"/>
              </a:solidFill>
            </a:endParaRPr>
          </a:p>
          <a:p>
            <a:r>
              <a:rPr lang="ru-RU" dirty="0" smtClean="0">
                <a:solidFill>
                  <a:srgbClr val="002060"/>
                </a:solidFill>
              </a:rPr>
              <a:t>Общие нарушения функций головного мозга связаны с деятельностью регуляторных систем.</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188640"/>
            <a:ext cx="7499350" cy="4800600"/>
          </a:xfrm>
        </p:spPr>
        <p:txBody>
          <a:bodyPr/>
          <a:lstStyle/>
          <a:p>
            <a:r>
              <a:rPr lang="ru-RU" sz="2200" b="1" dirty="0" smtClean="0"/>
              <a:t>Поражения мозга на подкорковом уровне </a:t>
            </a:r>
            <a:r>
              <a:rPr lang="ru-RU" sz="2200" dirty="0" smtClean="0"/>
              <a:t>приводят к снижению уровня бодрствования, постоянному снижению работоспособности. На этом же уровне поражений встречаются нарушения элементарных эмоций - беспричинные вспышки ярости, чувство общей тоски, тревоги и т. д.</a:t>
            </a:r>
          </a:p>
          <a:p>
            <a:r>
              <a:rPr lang="ru-RU" sz="2200" b="1" dirty="0" smtClean="0"/>
              <a:t>При поражениях головного мозга на уровне коры </a:t>
            </a:r>
            <a:r>
              <a:rPr lang="ru-RU" sz="2200" dirty="0" smtClean="0"/>
              <a:t>происходит специфическое нарушение интеллектуальной деятельности: недостаточность функций </a:t>
            </a:r>
            <a:r>
              <a:rPr lang="ru-RU" sz="2200" dirty="0" err="1" smtClean="0"/>
              <a:t>целеполагания</a:t>
            </a:r>
            <a:r>
              <a:rPr lang="ru-RU" sz="2200" dirty="0" smtClean="0"/>
              <a:t>, программирования и контроля.</a:t>
            </a:r>
          </a:p>
          <a:p>
            <a:pPr algn="ctr"/>
            <a:r>
              <a:rPr lang="ru-RU" sz="2200" dirty="0" smtClean="0"/>
              <a:t> </a:t>
            </a:r>
            <a:r>
              <a:rPr lang="ru-RU" sz="2200" b="1" dirty="0" smtClean="0"/>
              <a:t>Поражение лобных отделов головного мозга приводит к нарушению произвольности целенаправленной деятельности. Ребенок испытывает трудности с планированием выполнения ряда заданий, отмечается неустойчивость произвольного внимания, теряется функция контроля и критического отношения к результатам деятельности.</a:t>
            </a:r>
          </a:p>
          <a:p>
            <a:endParaRPr lang="ru-RU"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404664"/>
            <a:ext cx="7848872" cy="4800600"/>
          </a:xfrm>
        </p:spPr>
        <p:txBody>
          <a:bodyPr/>
          <a:lstStyle/>
          <a:p>
            <a:pPr algn="ctr">
              <a:buNone/>
            </a:pPr>
            <a:r>
              <a:rPr lang="ru-RU" dirty="0" smtClean="0"/>
              <a:t>	</a:t>
            </a:r>
            <a:r>
              <a:rPr lang="ru-RU" sz="2400" b="1" dirty="0" smtClean="0">
                <a:solidFill>
                  <a:srgbClr val="C00000"/>
                </a:solidFill>
              </a:rPr>
              <a:t>Основные факторы, влияющими на продвижение в развитии ребенка с отклонениями:</a:t>
            </a:r>
          </a:p>
          <a:p>
            <a:pPr>
              <a:buNone/>
            </a:pPr>
            <a:r>
              <a:rPr lang="ru-RU" sz="2000" b="1" dirty="0" smtClean="0">
                <a:solidFill>
                  <a:srgbClr val="002060"/>
                </a:solidFill>
              </a:rPr>
              <a:t>1) </a:t>
            </a:r>
            <a:r>
              <a:rPr lang="ru-RU" sz="2000" b="1" i="1" dirty="0" smtClean="0">
                <a:solidFill>
                  <a:srgbClr val="002060"/>
                </a:solidFill>
              </a:rPr>
              <a:t>биологические</a:t>
            </a:r>
            <a:r>
              <a:rPr lang="ru-RU" sz="2000" b="1" dirty="0" smtClean="0">
                <a:solidFill>
                  <a:srgbClr val="002060"/>
                </a:solidFill>
              </a:rPr>
              <a:t>: характер и выраженность нарушения в зависимости от времени его приобретения, состояния здоровья ребенка;</a:t>
            </a:r>
          </a:p>
          <a:p>
            <a:pPr>
              <a:buNone/>
            </a:pPr>
            <a:r>
              <a:rPr lang="ru-RU" sz="2000" b="1" dirty="0" smtClean="0">
                <a:solidFill>
                  <a:srgbClr val="002060"/>
                </a:solidFill>
              </a:rPr>
              <a:t>2) </a:t>
            </a:r>
            <a:r>
              <a:rPr lang="ru-RU" sz="2000" b="1" i="1" dirty="0" smtClean="0">
                <a:solidFill>
                  <a:srgbClr val="002060"/>
                </a:solidFill>
              </a:rPr>
              <a:t>социальные</a:t>
            </a:r>
            <a:r>
              <a:rPr lang="ru-RU" sz="2000" b="1" dirty="0" smtClean="0">
                <a:solidFill>
                  <a:srgbClr val="002060"/>
                </a:solidFill>
              </a:rPr>
              <a:t>: спонтанное обучение (воздействие социальной среды: семейное влияние, воздействие коллектива сверстников, отношения с взрослыми); организованное обучение неспециалистами — пребывание ребенка в детском саду или школе, систематические занятия с родителями, которые оказывают недостаточное влияние; специально организованное воспитание и обучение в домашних условиях, в закрытом учреждении, а также интеграция в среду нормально развивающихся сверстников, в результате которого происходит коррекция и компенсация нарушений развития ребенка; собственная психическая активность (интересы, склонности, эмоции, способность к волевому усилию, </a:t>
            </a:r>
            <a:r>
              <a:rPr lang="ru-RU" sz="2000" b="1" dirty="0" err="1" smtClean="0">
                <a:solidFill>
                  <a:srgbClr val="002060"/>
                </a:solidFill>
              </a:rPr>
              <a:t>сформированность</a:t>
            </a:r>
            <a:r>
              <a:rPr lang="ru-RU" sz="2000" b="1" dirty="0" smtClean="0">
                <a:solidFill>
                  <a:srgbClr val="002060"/>
                </a:solidFill>
              </a:rPr>
              <a:t> произвольных процессов).</a:t>
            </a:r>
          </a:p>
          <a:p>
            <a:endParaRPr lang="ru-RU" sz="2000" b="1" dirty="0">
              <a:solidFill>
                <a:srgbClr val="00206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smtClean="0"/>
              <a:t>Первая группа инвалидности</a:t>
            </a:r>
            <a:r>
              <a:rPr lang="ru-RU" dirty="0" smtClean="0"/>
              <a:t> </a:t>
            </a:r>
            <a:endParaRPr lang="ru-RU" dirty="0"/>
          </a:p>
        </p:txBody>
      </p:sp>
      <p:sp>
        <p:nvSpPr>
          <p:cNvPr id="3" name="Содержимое 2"/>
          <p:cNvSpPr>
            <a:spLocks noGrp="1"/>
          </p:cNvSpPr>
          <p:nvPr>
            <p:ph idx="1"/>
          </p:nvPr>
        </p:nvSpPr>
        <p:spPr>
          <a:xfrm>
            <a:off x="1259632" y="1447800"/>
            <a:ext cx="7674818" cy="4800600"/>
          </a:xfrm>
        </p:spPr>
        <p:txBody>
          <a:bodyPr/>
          <a:lstStyle/>
          <a:p>
            <a:r>
              <a:rPr lang="ru-RU" sz="2800" dirty="0" smtClean="0">
                <a:solidFill>
                  <a:srgbClr val="000066"/>
                </a:solidFill>
              </a:rPr>
              <a:t>приписывается </a:t>
            </a:r>
            <a:r>
              <a:rPr lang="ru-RU" sz="2800" dirty="0" smtClean="0">
                <a:solidFill>
                  <a:srgbClr val="000066"/>
                </a:solidFill>
              </a:rPr>
              <a:t>лицам, имеющим стойкое и значительно выраженное расстройство функций организма, которое может быть вызвано заболеванием, последствием травмы или дефектом развития. Вследствие этого могут быть в значительной степени нарушены:</a:t>
            </a:r>
          </a:p>
          <a:p>
            <a:pPr lvl="0"/>
            <a:r>
              <a:rPr lang="ru-RU" sz="2800" dirty="0" smtClean="0">
                <a:solidFill>
                  <a:srgbClr val="000066"/>
                </a:solidFill>
              </a:rPr>
              <a:t>способность к самообслуживанию, передвижению, ориентации в окружающем пространстве;</a:t>
            </a:r>
          </a:p>
          <a:p>
            <a:pPr lvl="0"/>
            <a:r>
              <a:rPr lang="ru-RU" sz="2800" dirty="0" smtClean="0">
                <a:solidFill>
                  <a:srgbClr val="000066"/>
                </a:solidFill>
              </a:rPr>
              <a:t>способность к общению и контроль над своими действиями.</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0"/>
            <a:ext cx="7499350" cy="1143000"/>
          </a:xfrm>
        </p:spPr>
        <p:txBody>
          <a:bodyPr/>
          <a:lstStyle/>
          <a:p>
            <a:r>
              <a:rPr lang="ru-RU" i="1" dirty="0" smtClean="0"/>
              <a:t>В</a:t>
            </a:r>
            <a:r>
              <a:rPr lang="ru-RU" i="1" dirty="0" smtClean="0"/>
              <a:t>торая группа </a:t>
            </a:r>
            <a:r>
              <a:rPr lang="ru-RU" i="1" dirty="0" smtClean="0"/>
              <a:t>инвалидности</a:t>
            </a:r>
            <a:r>
              <a:rPr lang="ru-RU" dirty="0" smtClean="0"/>
              <a:t> </a:t>
            </a:r>
            <a:endParaRPr lang="ru-RU" dirty="0"/>
          </a:p>
        </p:txBody>
      </p:sp>
      <p:sp>
        <p:nvSpPr>
          <p:cNvPr id="3" name="Содержимое 2"/>
          <p:cNvSpPr>
            <a:spLocks noGrp="1"/>
          </p:cNvSpPr>
          <p:nvPr>
            <p:ph idx="1"/>
          </p:nvPr>
        </p:nvSpPr>
        <p:spPr>
          <a:xfrm>
            <a:off x="1043608" y="1124744"/>
            <a:ext cx="7818834" cy="4800600"/>
          </a:xfrm>
        </p:spPr>
        <p:txBody>
          <a:bodyPr/>
          <a:lstStyle/>
          <a:p>
            <a:r>
              <a:rPr lang="ru-RU" sz="2600" dirty="0" smtClean="0"/>
              <a:t>относятся те лица, у которых имеется стойкое выраженное расстройство функций организма вследствие болезни, травмирующих дефектов развития.</a:t>
            </a:r>
          </a:p>
          <a:p>
            <a:r>
              <a:rPr lang="ru-RU" sz="2600" dirty="0" smtClean="0"/>
              <a:t>Нарушение здоровья ведет к ограничению возможностей обучения и трудовой деятельности, самообслуживания. Для взрослых установление второй группы инвалидности в связи с затруднениями в обучении предполагается в тех случаях, когда эти затруднения связаны с некоторыми другими ограничениями жизнедеятельности, передвижения. Для детей такое сочетание не требуется.</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Норма развития</a:t>
            </a:r>
            <a:endParaRPr lang="ru-RU" dirty="0"/>
          </a:p>
        </p:txBody>
      </p:sp>
      <p:sp>
        <p:nvSpPr>
          <p:cNvPr id="3" name="Содержимое 2"/>
          <p:cNvSpPr>
            <a:spLocks noGrp="1"/>
          </p:cNvSpPr>
          <p:nvPr>
            <p:ph idx="1"/>
          </p:nvPr>
        </p:nvSpPr>
        <p:spPr/>
        <p:txBody>
          <a:bodyPr/>
          <a:lstStyle/>
          <a:p>
            <a:r>
              <a:rPr lang="ru-RU" dirty="0" smtClean="0">
                <a:solidFill>
                  <a:srgbClr val="000066"/>
                </a:solidFill>
              </a:rPr>
              <a:t>Норма предполагает такое сочетание личности и социума, когда она бесконфликтно и продуктивно выполняет ведущую деятельность, удовлетворяет свои основные потребности, отвечая при этом требованиям социума соответственно ее возрасту, полу, психосоциальному развитию.</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smtClean="0"/>
              <a:t>Третья группа инвалидности</a:t>
            </a:r>
            <a:r>
              <a:rPr lang="ru-RU" dirty="0" smtClean="0"/>
              <a:t> </a:t>
            </a:r>
            <a:endParaRPr lang="ru-RU" dirty="0"/>
          </a:p>
        </p:txBody>
      </p:sp>
      <p:sp>
        <p:nvSpPr>
          <p:cNvPr id="3" name="Содержимое 2"/>
          <p:cNvSpPr>
            <a:spLocks noGrp="1"/>
          </p:cNvSpPr>
          <p:nvPr>
            <p:ph idx="1"/>
          </p:nvPr>
        </p:nvSpPr>
        <p:spPr/>
        <p:txBody>
          <a:bodyPr/>
          <a:lstStyle/>
          <a:p>
            <a:r>
              <a:rPr lang="ru-RU" dirty="0" smtClean="0"/>
              <a:t>присваивается в том случае, если в результате заболеваний, травм или дефектов развития имеет место стойкое, но незначительно или умеренно выраженное расстройство функций организма, ведущее к некоторому ограничению жизнедеятельности. Инвалиды второй и третьей групп могут обучаться и трудиться.</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smtClean="0"/>
              <a:t>Для выявления внешних и внутренних факторов, от которых зависит способность человека с ограниченной трудоспособностью к той или иной деятельности, необходимо</a:t>
            </a:r>
            <a:endParaRPr lang="ru-RU" sz="2400" dirty="0"/>
          </a:p>
        </p:txBody>
      </p:sp>
      <p:sp>
        <p:nvSpPr>
          <p:cNvPr id="3" name="Содержимое 2"/>
          <p:cNvSpPr>
            <a:spLocks noGrp="1"/>
          </p:cNvSpPr>
          <p:nvPr>
            <p:ph idx="1"/>
          </p:nvPr>
        </p:nvSpPr>
        <p:spPr>
          <a:xfrm>
            <a:off x="971600" y="1628800"/>
            <a:ext cx="7931398" cy="4800600"/>
          </a:xfrm>
        </p:spPr>
        <p:txBody>
          <a:bodyPr/>
          <a:lstStyle/>
          <a:p>
            <a:pPr>
              <a:buNone/>
            </a:pPr>
            <a:r>
              <a:rPr lang="ru-RU" dirty="0" smtClean="0"/>
              <a:t>1) </a:t>
            </a:r>
            <a:r>
              <a:rPr lang="ru-RU" sz="2200" dirty="0" smtClean="0"/>
              <a:t>установить характер и степень выраженности нарушений различных систем организма, индивидуальных и психофизиологических особенностей;</a:t>
            </a:r>
          </a:p>
          <a:p>
            <a:pPr>
              <a:buNone/>
            </a:pPr>
            <a:r>
              <a:rPr lang="ru-RU" sz="2200" dirty="0" smtClean="0"/>
              <a:t>2) определить доступные для подростков или взрослых виды труда;</a:t>
            </a:r>
          </a:p>
          <a:p>
            <a:pPr>
              <a:buNone/>
            </a:pPr>
            <a:r>
              <a:rPr lang="ru-RU" sz="2200" dirty="0" smtClean="0"/>
              <a:t>3) выявить его личные интересы и склонности в деятельности или профессии;</a:t>
            </a:r>
          </a:p>
          <a:p>
            <a:pPr>
              <a:buNone/>
            </a:pPr>
            <a:r>
              <a:rPr lang="ru-RU" sz="2200" dirty="0" smtClean="0"/>
              <a:t>4) выявить, какова умственная и физическая трудоспособность;</a:t>
            </a:r>
          </a:p>
          <a:p>
            <a:pPr>
              <a:buNone/>
            </a:pPr>
            <a:r>
              <a:rPr lang="ru-RU" sz="2200" dirty="0" smtClean="0"/>
              <a:t>5) определить состояние эмоционально-волевой, сенсомоторной, интеллектуальной сфер;</a:t>
            </a:r>
          </a:p>
          <a:p>
            <a:pPr>
              <a:buNone/>
            </a:pPr>
            <a:r>
              <a:rPr lang="ru-RU" sz="2200" dirty="0" smtClean="0"/>
              <a:t>6) установить, насколько развита речь и коммуникативные навыки, значимые для профессионального развития.</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У</a:t>
            </a:r>
            <a:r>
              <a:rPr lang="ru-RU" dirty="0" smtClean="0"/>
              <a:t>мственная отсталость </a:t>
            </a:r>
            <a:endParaRPr lang="ru-RU" dirty="0"/>
          </a:p>
        </p:txBody>
      </p:sp>
      <p:sp>
        <p:nvSpPr>
          <p:cNvPr id="3" name="Содержимое 2"/>
          <p:cNvSpPr>
            <a:spLocks noGrp="1"/>
          </p:cNvSpPr>
          <p:nvPr>
            <p:ph idx="1"/>
          </p:nvPr>
        </p:nvSpPr>
        <p:spPr>
          <a:xfrm>
            <a:off x="1435100" y="2348880"/>
            <a:ext cx="7499350" cy="3899520"/>
          </a:xfrm>
        </p:spPr>
        <p:txBody>
          <a:bodyPr/>
          <a:lstStyle/>
          <a:p>
            <a:pPr algn="ctr">
              <a:buNone/>
            </a:pPr>
            <a:r>
              <a:rPr lang="ru-RU" dirty="0" smtClean="0"/>
              <a:t>стойкое </a:t>
            </a:r>
            <a:r>
              <a:rPr lang="ru-RU" dirty="0" smtClean="0"/>
              <a:t>необратимое нарушение познавательной деятельности, возникшее в результате органического поражения головного </a:t>
            </a:r>
            <a:r>
              <a:rPr lang="ru-RU" dirty="0" smtClean="0"/>
              <a:t>мозга</a:t>
            </a:r>
            <a:endParaRPr lang="ru-RU" dirty="0" smtClean="0"/>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Причины возникновения умственной отсталости </a:t>
            </a:r>
            <a:endParaRPr lang="ru-RU" dirty="0"/>
          </a:p>
        </p:txBody>
      </p:sp>
      <p:sp>
        <p:nvSpPr>
          <p:cNvPr id="3" name="Содержимое 2"/>
          <p:cNvSpPr>
            <a:spLocks noGrp="1"/>
          </p:cNvSpPr>
          <p:nvPr>
            <p:ph idx="1"/>
          </p:nvPr>
        </p:nvSpPr>
        <p:spPr>
          <a:xfrm>
            <a:off x="1115616" y="1447800"/>
            <a:ext cx="7818834" cy="4800600"/>
          </a:xfrm>
        </p:spPr>
        <p:txBody>
          <a:bodyPr/>
          <a:lstStyle/>
          <a:p>
            <a:pPr>
              <a:buNone/>
            </a:pPr>
            <a:r>
              <a:rPr lang="ru-RU" dirty="0" smtClean="0"/>
              <a:t>	наследственные </a:t>
            </a:r>
            <a:r>
              <a:rPr lang="ru-RU" dirty="0" smtClean="0"/>
              <a:t>заболевания (микроцефалия, </a:t>
            </a:r>
            <a:r>
              <a:rPr lang="ru-RU" dirty="0" err="1" smtClean="0"/>
              <a:t>фенилкетонурия</a:t>
            </a:r>
            <a:r>
              <a:rPr lang="ru-RU" dirty="0" smtClean="0"/>
              <a:t>, наследственные болезни соединительной ткани, наследственные дегенеративные заболевания центральной нервной системы и др.), нарушения в строении и числе хромосом (синдром Дауна, олигофрения с ломкой Х-хромосомы, синдромы </a:t>
            </a:r>
            <a:r>
              <a:rPr lang="ru-RU" dirty="0" err="1" smtClean="0"/>
              <a:t>Клайнфельтера</a:t>
            </a:r>
            <a:r>
              <a:rPr lang="ru-RU" dirty="0" smtClean="0"/>
              <a:t>, Шерешевского-Тернера, Уильямса и др.).</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332656"/>
            <a:ext cx="7499350" cy="4800600"/>
          </a:xfrm>
        </p:spPr>
        <p:txBody>
          <a:bodyPr/>
          <a:lstStyle/>
          <a:p>
            <a:r>
              <a:rPr lang="ru-RU" dirty="0" smtClean="0"/>
              <a:t>внутриутробные инфекции: хронические - токсоплазмоз, </a:t>
            </a:r>
            <a:r>
              <a:rPr lang="ru-RU" dirty="0" err="1" smtClean="0"/>
              <a:t>листериоз</a:t>
            </a:r>
            <a:r>
              <a:rPr lang="ru-RU" dirty="0" smtClean="0"/>
              <a:t>, сифилис, </a:t>
            </a:r>
            <a:r>
              <a:rPr lang="ru-RU" dirty="0" err="1" smtClean="0"/>
              <a:t>цитомегалия</a:t>
            </a:r>
            <a:r>
              <a:rPr lang="ru-RU" dirty="0" smtClean="0"/>
              <a:t> и др., вирусные - краснуха, эпидемический паротит (свинка), корь, ветряная оспа, грипп и </a:t>
            </a:r>
            <a:r>
              <a:rPr lang="ru-RU" dirty="0" err="1" smtClean="0"/>
              <a:t>др</a:t>
            </a:r>
            <a:endParaRPr lang="ru-RU" dirty="0" smtClean="0"/>
          </a:p>
          <a:p>
            <a:r>
              <a:rPr lang="ru-RU" dirty="0" smtClean="0"/>
              <a:t>острые </a:t>
            </a:r>
            <a:r>
              <a:rPr lang="ru-RU" dirty="0" smtClean="0"/>
              <a:t>инфекционные заболевания матери могут привести к внутриутробному заражению плода и возникновению у него внутриутробного энцефалита или </a:t>
            </a:r>
            <a:r>
              <a:rPr lang="ru-RU" dirty="0" err="1" smtClean="0"/>
              <a:t>менингоэнцефалита</a:t>
            </a:r>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260648"/>
            <a:ext cx="7499350" cy="4800600"/>
          </a:xfrm>
        </p:spPr>
        <p:txBody>
          <a:bodyPr/>
          <a:lstStyle/>
          <a:p>
            <a:r>
              <a:rPr lang="ru-RU" sz="2200" dirty="0" smtClean="0"/>
              <a:t>Неблагоприятное воздействие на развитие мозга плода оказывают некоторые хронические болезни матери: заболевания </a:t>
            </a:r>
            <a:r>
              <a:rPr lang="ru-RU" sz="2200" dirty="0" err="1" smtClean="0"/>
              <a:t>сердечно-сосудистой</a:t>
            </a:r>
            <a:r>
              <a:rPr lang="ru-RU" sz="2200" dirty="0" smtClean="0"/>
              <a:t> системы, почек, </a:t>
            </a:r>
            <a:r>
              <a:rPr lang="ru-RU" sz="2200" dirty="0" smtClean="0"/>
              <a:t>печени</a:t>
            </a:r>
          </a:p>
          <a:p>
            <a:r>
              <a:rPr lang="ru-RU" sz="2200" dirty="0" smtClean="0"/>
              <a:t>Применение лекарственных препаратов, которые противопоказаны к использованию в период беременности, может вызвать интоксикацию плода (некоторые антибиотики, ряд нейролептических и противосудорожных препаратов, гормоны, плодоизгоняющие средства</a:t>
            </a:r>
            <a:r>
              <a:rPr lang="ru-RU" sz="2200" dirty="0" smtClean="0"/>
              <a:t>)</a:t>
            </a:r>
          </a:p>
          <a:p>
            <a:r>
              <a:rPr lang="ru-RU" sz="2200" dirty="0" smtClean="0"/>
              <a:t>курение, алкоголизм, наркомания родителей, неправильное питание матери, различные физические и психические травмы, перенесенные в период </a:t>
            </a:r>
            <a:r>
              <a:rPr lang="ru-RU" sz="2200" dirty="0" smtClean="0"/>
              <a:t>беременности</a:t>
            </a:r>
          </a:p>
          <a:p>
            <a:r>
              <a:rPr lang="ru-RU" sz="2200" dirty="0" smtClean="0"/>
              <a:t>работа женщины на вредном производстве до беременности и в период </a:t>
            </a:r>
            <a:r>
              <a:rPr lang="ru-RU" sz="2200" dirty="0" smtClean="0"/>
              <a:t>беременности</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260648"/>
            <a:ext cx="7499350" cy="4800600"/>
          </a:xfrm>
        </p:spPr>
        <p:txBody>
          <a:bodyPr/>
          <a:lstStyle/>
          <a:p>
            <a:r>
              <a:rPr lang="ru-RU" sz="2300" dirty="0" smtClean="0"/>
              <a:t>неблагоприятные условия окружающей среды, повышенный радиационный фон в местности, где проживает беременная женщина</a:t>
            </a:r>
          </a:p>
          <a:p>
            <a:r>
              <a:rPr lang="ru-RU" sz="2300" dirty="0" smtClean="0"/>
              <a:t>и</a:t>
            </a:r>
            <a:r>
              <a:rPr lang="ru-RU" sz="2300" dirty="0" smtClean="0"/>
              <a:t>ммунологический </a:t>
            </a:r>
            <a:r>
              <a:rPr lang="ru-RU" sz="2300" dirty="0" smtClean="0"/>
              <a:t>конфликт между матерью и плодом по резус-фактору или групповым антигенам крови, проявляющийся в виде гемолитической болезни </a:t>
            </a:r>
            <a:r>
              <a:rPr lang="ru-RU" sz="2300" dirty="0" smtClean="0"/>
              <a:t>новорожденных</a:t>
            </a:r>
          </a:p>
          <a:p>
            <a:r>
              <a:rPr lang="ru-RU" sz="2300" dirty="0" smtClean="0"/>
              <a:t>В период </a:t>
            </a:r>
            <a:r>
              <a:rPr lang="ru-RU" sz="2300" dirty="0" smtClean="0"/>
              <a:t>родов патогенными факторами являются родовые травмы мозга.  В период после родов умственная отсталость может быть вызвана </a:t>
            </a:r>
            <a:r>
              <a:rPr lang="ru-RU" sz="2300" dirty="0" err="1" smtClean="0"/>
              <a:t>нейроинфекциями</a:t>
            </a:r>
            <a:r>
              <a:rPr lang="ru-RU" sz="2300" dirty="0" smtClean="0"/>
              <a:t> (менингит, </a:t>
            </a:r>
            <a:r>
              <a:rPr lang="ru-RU" sz="2300" dirty="0" err="1" smtClean="0"/>
              <a:t>менингоэнцефалит</a:t>
            </a:r>
            <a:r>
              <a:rPr lang="ru-RU" sz="2300" dirty="0" smtClean="0"/>
              <a:t>, </a:t>
            </a:r>
            <a:r>
              <a:rPr lang="ru-RU" sz="2300" dirty="0" err="1" smtClean="0"/>
              <a:t>параинфекционный</a:t>
            </a:r>
            <a:r>
              <a:rPr lang="ru-RU" sz="2300" dirty="0" smtClean="0"/>
              <a:t> энцефалит). Реже ее причиной могут быть черепно-мозговые травмы, интоксикации (отравления)</a:t>
            </a:r>
            <a:endParaRPr lang="ru-RU" sz="23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3600" b="1" dirty="0" smtClean="0"/>
              <a:t>степень снижения интеллекта зависит от времени воздействия патогенного фактора</a:t>
            </a:r>
            <a:endParaRPr lang="ru-RU" sz="3600" b="1" dirty="0"/>
          </a:p>
        </p:txBody>
      </p:sp>
      <p:sp>
        <p:nvSpPr>
          <p:cNvPr id="3" name="Содержимое 2"/>
          <p:cNvSpPr>
            <a:spLocks noGrp="1"/>
          </p:cNvSpPr>
          <p:nvPr>
            <p:ph idx="1"/>
          </p:nvPr>
        </p:nvSpPr>
        <p:spPr>
          <a:xfrm>
            <a:off x="1435100" y="2060848"/>
            <a:ext cx="7499350" cy="4187552"/>
          </a:xfrm>
        </p:spPr>
        <p:txBody>
          <a:bodyPr/>
          <a:lstStyle/>
          <a:p>
            <a:pPr algn="ctr">
              <a:buNone/>
            </a:pPr>
            <a:r>
              <a:rPr lang="ru-RU" dirty="0" smtClean="0">
                <a:solidFill>
                  <a:srgbClr val="C00000"/>
                </a:solidFill>
              </a:rPr>
              <a:t>Например: заболевание </a:t>
            </a:r>
            <a:r>
              <a:rPr lang="ru-RU" dirty="0" smtClean="0">
                <a:solidFill>
                  <a:srgbClr val="C00000"/>
                </a:solidFill>
              </a:rPr>
              <a:t>беременной женщины в первые три месяца беременности краснухой может быть причиной умственной отсталости будущего ребенка, при заболевании в более поздние сроки нарушения будут менее выражены и могут привести к задержке психического, речевого развития.</a:t>
            </a: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Термин </a:t>
            </a:r>
            <a:r>
              <a:rPr lang="ru-RU" i="1" dirty="0" smtClean="0"/>
              <a:t>«умственная отсталость»</a:t>
            </a:r>
            <a:endParaRPr lang="ru-RU" dirty="0"/>
          </a:p>
        </p:txBody>
      </p:sp>
      <p:sp>
        <p:nvSpPr>
          <p:cNvPr id="3" name="Содержимое 2"/>
          <p:cNvSpPr>
            <a:spLocks noGrp="1"/>
          </p:cNvSpPr>
          <p:nvPr>
            <p:ph idx="1"/>
          </p:nvPr>
        </p:nvSpPr>
        <p:spPr/>
        <p:txBody>
          <a:bodyPr/>
          <a:lstStyle/>
          <a:p>
            <a:pPr>
              <a:buNone/>
            </a:pPr>
            <a:r>
              <a:rPr lang="ru-RU" sz="2800" dirty="0" smtClean="0"/>
              <a:t>	является </a:t>
            </a:r>
            <a:r>
              <a:rPr lang="ru-RU" sz="2800" dirty="0" smtClean="0"/>
              <a:t>достаточно обобщенным понятием, включающим стойкие нарушения интеллекта, т. е. разные клинические формы интеллектуального недоразвития, как </a:t>
            </a:r>
            <a:r>
              <a:rPr lang="ru-RU" sz="2800" dirty="0" err="1" smtClean="0"/>
              <a:t>резидуальные</a:t>
            </a:r>
            <a:r>
              <a:rPr lang="ru-RU" sz="2800" dirty="0" smtClean="0"/>
              <a:t> (олигофрении), так и </a:t>
            </a:r>
            <a:r>
              <a:rPr lang="ru-RU" sz="2800" dirty="0" err="1" smtClean="0"/>
              <a:t>прогредиентные</a:t>
            </a:r>
            <a:r>
              <a:rPr lang="ru-RU" sz="2800" dirty="0" smtClean="0"/>
              <a:t>, обусловленные прогрессирующими заболеваниями ЦНС. Среди клинических форм умственной отсталости выделяют олигофрению и деменцию</a:t>
            </a:r>
            <a:r>
              <a:rPr lang="ru-RU" dirty="0" smtClean="0"/>
              <a:t>.</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100" y="404664"/>
            <a:ext cx="7499350" cy="5843736"/>
          </a:xfrm>
        </p:spPr>
        <p:txBody>
          <a:bodyPr/>
          <a:lstStyle/>
          <a:p>
            <a:r>
              <a:rPr lang="ru-RU" sz="2400" i="1" dirty="0" smtClean="0"/>
              <a:t>Олигофрения</a:t>
            </a:r>
            <a:r>
              <a:rPr lang="ru-RU" sz="2400" dirty="0" smtClean="0"/>
              <a:t> - стойкое недоразвитие сложных форм познавательной деятельности, возникающее вследствие поражения центральной нервной системы на ранних этапах онтогенеза, текущего болезненного </a:t>
            </a:r>
            <a:r>
              <a:rPr lang="ru-RU" sz="2400" dirty="0" smtClean="0"/>
              <a:t>процесса </a:t>
            </a:r>
            <a:r>
              <a:rPr lang="ru-RU" sz="2400" dirty="0" smtClean="0"/>
              <a:t>при ней не наблюдается</a:t>
            </a:r>
            <a:endParaRPr lang="ru-RU" sz="2400" dirty="0" smtClean="0"/>
          </a:p>
          <a:p>
            <a:r>
              <a:rPr lang="ru-RU" sz="2400" dirty="0" smtClean="0"/>
              <a:t>В </a:t>
            </a:r>
            <a:r>
              <a:rPr lang="ru-RU" sz="2400" dirty="0" smtClean="0"/>
              <a:t>то время как </a:t>
            </a:r>
            <a:r>
              <a:rPr lang="ru-RU" sz="2400" i="1" dirty="0" smtClean="0"/>
              <a:t>деменция </a:t>
            </a:r>
            <a:r>
              <a:rPr lang="ru-RU" sz="2400" dirty="0" smtClean="0"/>
              <a:t>— это нарушение сформировавшегося интеллекта, которое может сопровождаться текущим нервно-психическим заболеванием. </a:t>
            </a:r>
            <a:endParaRPr lang="ru-RU" sz="2400" dirty="0" smtClean="0"/>
          </a:p>
          <a:p>
            <a:r>
              <a:rPr lang="ru-RU" sz="2400" dirty="0" smtClean="0"/>
              <a:t>Олигофрения </a:t>
            </a:r>
            <a:r>
              <a:rPr lang="ru-RU" sz="2400" dirty="0" smtClean="0"/>
              <a:t>может быть обусловлена наследственными факторами, хромосомными аберрациями, экзогенными вредностями, действующими на разных этапах эмбриогенеза, последствиями поражения центральной нервной системы при родовом и раннем постнатальном периоде.</a:t>
            </a:r>
          </a:p>
          <a:p>
            <a:pPr>
              <a:buNone/>
            </a:pPr>
            <a:r>
              <a:rPr lang="ru-RU" sz="2400" dirty="0" smtClean="0"/>
              <a:t> </a:t>
            </a:r>
            <a:endParaRPr 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332656"/>
            <a:ext cx="7499350" cy="4800600"/>
          </a:xfrm>
        </p:spPr>
        <p:txBody>
          <a:bodyPr/>
          <a:lstStyle/>
          <a:p>
            <a:r>
              <a:rPr lang="ru-RU" sz="2400" i="1" dirty="0" smtClean="0">
                <a:solidFill>
                  <a:srgbClr val="002060"/>
                </a:solidFill>
              </a:rPr>
              <a:t>Среднестатистическая норма</a:t>
            </a:r>
            <a:r>
              <a:rPr lang="ru-RU" sz="2400" dirty="0" smtClean="0">
                <a:solidFill>
                  <a:srgbClr val="002060"/>
                </a:solidFill>
              </a:rPr>
              <a:t> - уровень психосоциального развития человека, который соответствует средним качественно-количественным показателям, полученным при обследовании представительной группы популяции людей того же возраста, пола, культуры и т. д.</a:t>
            </a:r>
          </a:p>
          <a:p>
            <a:pPr>
              <a:buNone/>
            </a:pPr>
            <a:endParaRPr lang="ru-RU" sz="2400" dirty="0" smtClean="0">
              <a:solidFill>
                <a:srgbClr val="002060"/>
              </a:solidFill>
            </a:endParaRPr>
          </a:p>
          <a:p>
            <a:r>
              <a:rPr lang="ru-RU" sz="2400" i="1" dirty="0" smtClean="0">
                <a:solidFill>
                  <a:srgbClr val="002060"/>
                </a:solidFill>
              </a:rPr>
              <a:t>Функциональная норма</a:t>
            </a:r>
            <a:r>
              <a:rPr lang="ru-RU" sz="2400" dirty="0" smtClean="0">
                <a:solidFill>
                  <a:srgbClr val="002060"/>
                </a:solidFill>
              </a:rPr>
              <a:t> - индивидуальная норма развития. Любое отклонение можно считать отклонением только в сопоставлении с индивидуальной тенденцией развития каждого человека.</a:t>
            </a:r>
          </a:p>
          <a:p>
            <a:pPr algn="ctr">
              <a:buNone/>
            </a:pPr>
            <a:r>
              <a:rPr lang="ru-RU" sz="2200" b="1" dirty="0" smtClean="0">
                <a:solidFill>
                  <a:srgbClr val="C00000"/>
                </a:solidFill>
              </a:rPr>
              <a:t>Существенное различие между нормальными и ненормальными людьми состоит в том, что психические черты у первых являются случайным признаком, от которого они могут легко освободиться, если захотят приложить соответствующие усилия</a:t>
            </a:r>
          </a:p>
          <a:p>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188640"/>
            <a:ext cx="7499350" cy="4800600"/>
          </a:xfrm>
        </p:spPr>
        <p:txBody>
          <a:bodyPr/>
          <a:lstStyle/>
          <a:p>
            <a:pPr>
              <a:buNone/>
            </a:pPr>
            <a:r>
              <a:rPr lang="ru-RU" dirty="0" smtClean="0"/>
              <a:t>	«Олигофрения </a:t>
            </a:r>
            <a:r>
              <a:rPr lang="ru-RU" dirty="0" smtClean="0"/>
              <a:t>- это один из видов аномального развития ребенка, сложный процесс, при котором нарушение развития в целом зависит от значения, занимаемого той или иной нарушенной функцией в общем психическом развитии ребенка, и от того, на каком этапе онтогенеза наступает </a:t>
            </a:r>
            <a:r>
              <a:rPr lang="ru-RU" dirty="0" smtClean="0"/>
              <a:t>нарушение» </a:t>
            </a:r>
          </a:p>
          <a:p>
            <a:pPr>
              <a:buNone/>
            </a:pPr>
            <a:r>
              <a:rPr lang="ru-RU" dirty="0" smtClean="0"/>
              <a:t> </a:t>
            </a:r>
            <a:r>
              <a:rPr lang="ru-RU" dirty="0" smtClean="0"/>
              <a:t>                  </a:t>
            </a:r>
            <a:r>
              <a:rPr lang="ru-RU" i="1" dirty="0" smtClean="0"/>
              <a:t>М.С</a:t>
            </a:r>
            <a:r>
              <a:rPr lang="ru-RU" i="1" dirty="0" smtClean="0"/>
              <a:t>. Певзнер, К.С. Лебединская </a:t>
            </a:r>
            <a:endParaRPr lang="ru-RU" i="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331640" y="692696"/>
            <a:ext cx="7499350" cy="4800600"/>
          </a:xfrm>
        </p:spPr>
        <p:txBody>
          <a:bodyPr/>
          <a:lstStyle/>
          <a:p>
            <a:pPr>
              <a:buNone/>
            </a:pPr>
            <a:r>
              <a:rPr lang="ru-RU" dirty="0" smtClean="0"/>
              <a:t>	При </a:t>
            </a:r>
            <a:r>
              <a:rPr lang="ru-RU" dirty="0" smtClean="0"/>
              <a:t>олигофрении наблюдается стойкое недоразвитие психики, проявляющееся не только в отставании от нормы, но и в глубоком своеобразии. Дети с олигофренией способны к развитию, но оно осуществляется замедленно, </a:t>
            </a:r>
            <a:r>
              <a:rPr lang="ru-RU" dirty="0" err="1" smtClean="0"/>
              <a:t>атипично</a:t>
            </a:r>
            <a:r>
              <a:rPr lang="ru-RU" dirty="0" smtClean="0"/>
              <a:t>. Они составляют значительную часть умственно отсталых.</a:t>
            </a:r>
          </a:p>
          <a:p>
            <a:endParaRPr lang="ru-RU"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692696"/>
            <a:ext cx="7499350" cy="4800600"/>
          </a:xfrm>
        </p:spPr>
        <p:txBody>
          <a:bodyPr/>
          <a:lstStyle/>
          <a:p>
            <a:pPr>
              <a:buNone/>
            </a:pPr>
            <a:r>
              <a:rPr lang="ru-RU" dirty="0" smtClean="0"/>
              <a:t>Меньшая </a:t>
            </a:r>
            <a:r>
              <a:rPr lang="ru-RU" dirty="0" smtClean="0"/>
              <a:t>по численности группа - лица, у которых умственная отсталость возникла после </a:t>
            </a:r>
            <a:r>
              <a:rPr lang="ru-RU" dirty="0" smtClean="0">
                <a:solidFill>
                  <a:srgbClr val="C00000"/>
                </a:solidFill>
              </a:rPr>
              <a:t>трех лет</a:t>
            </a:r>
            <a:r>
              <a:rPr lang="ru-RU" dirty="0" smtClean="0"/>
              <a:t>. </a:t>
            </a:r>
            <a:endParaRPr lang="ru-RU" dirty="0" smtClean="0"/>
          </a:p>
          <a:p>
            <a:pPr>
              <a:buNone/>
            </a:pPr>
            <a:r>
              <a:rPr lang="ru-RU" dirty="0" smtClean="0"/>
              <a:t>В </a:t>
            </a:r>
            <a:r>
              <a:rPr lang="ru-RU" dirty="0" smtClean="0"/>
              <a:t>результате травм головного мозга, различных заболеваний (менингита, энцефалита, </a:t>
            </a:r>
            <a:r>
              <a:rPr lang="ru-RU" dirty="0" err="1" smtClean="0"/>
              <a:t>менингоэнцефалита</a:t>
            </a:r>
            <a:r>
              <a:rPr lang="ru-RU" dirty="0" smtClean="0"/>
              <a:t>) произошел распад уже сформировавшихся психических функций. </a:t>
            </a:r>
            <a:endParaRPr lang="ru-RU" dirty="0" smtClean="0"/>
          </a:p>
          <a:p>
            <a:pPr>
              <a:buNone/>
            </a:pPr>
            <a:r>
              <a:rPr lang="ru-RU" dirty="0" smtClean="0"/>
              <a:t>Эти </a:t>
            </a:r>
            <a:r>
              <a:rPr lang="ru-RU" dirty="0" smtClean="0"/>
              <a:t>состояния называют деменцией.</a:t>
            </a:r>
          </a:p>
          <a:p>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260648"/>
            <a:ext cx="7499350" cy="4800600"/>
          </a:xfrm>
        </p:spPr>
        <p:txBody>
          <a:bodyPr/>
          <a:lstStyle/>
          <a:p>
            <a:pPr>
              <a:buNone/>
            </a:pPr>
            <a:r>
              <a:rPr lang="ru-RU" dirty="0" smtClean="0"/>
              <a:t>	</a:t>
            </a:r>
            <a:r>
              <a:rPr lang="ru-RU" sz="2800" dirty="0" smtClean="0"/>
              <a:t>Интеллектуальный </a:t>
            </a:r>
            <a:r>
              <a:rPr lang="ru-RU" sz="2800" dirty="0" smtClean="0"/>
              <a:t>дефект при деменции необратим. Например, у ребенка четырех лет деменция может проявиться в распаде фразовой речи, навыков самообслуживания, снижении или потере интереса к игре, рисованию. Поражения при деменции неоднородны. Наряду с выраженными нарушениями в одних областях мозга может наблюдаться большая или меньшая сохранность других его отделов. При этих состояниях чаще наблюдаются более резкие нарушения внимания, памяти, работоспособности, чем восприятия, мышления, речи.</a:t>
            </a:r>
          </a:p>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260648"/>
            <a:ext cx="7499350" cy="4800600"/>
          </a:xfrm>
        </p:spPr>
        <p:txBody>
          <a:bodyPr/>
          <a:lstStyle/>
          <a:p>
            <a:pPr>
              <a:buNone/>
            </a:pPr>
            <a:r>
              <a:rPr lang="ru-RU" dirty="0" smtClean="0"/>
              <a:t>	</a:t>
            </a:r>
            <a:r>
              <a:rPr lang="ru-RU" sz="2800" dirty="0" smtClean="0"/>
              <a:t>Особую </a:t>
            </a:r>
            <a:r>
              <a:rPr lang="ru-RU" sz="2800" dirty="0" smtClean="0"/>
              <a:t>группу составляют лица, у которых умственная отсталость сочетается с текущими заболеваниями нервной системы: шизофренией, эпилепсией и др. При прогрессировании этих заболеваний происходит распад психических образований, умственная отсталость усугубляется, достигает тяжелой степени, появляются специфические особенности эмоционально-волевой сферы, деятельности и личности в целом. Своевременное лечение позволяет затормозить прогрессирование заболевания</a:t>
            </a:r>
            <a:endParaRPr lang="ru-RU" sz="2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Классификации умственной отсталости</a:t>
            </a:r>
            <a:endParaRPr lang="ru-RU" dirty="0"/>
          </a:p>
        </p:txBody>
      </p:sp>
      <p:sp>
        <p:nvSpPr>
          <p:cNvPr id="3" name="Содержимое 2"/>
          <p:cNvSpPr>
            <a:spLocks noGrp="1"/>
          </p:cNvSpPr>
          <p:nvPr>
            <p:ph idx="1"/>
          </p:nvPr>
        </p:nvSpPr>
        <p:spPr>
          <a:xfrm>
            <a:off x="1115616" y="1447800"/>
            <a:ext cx="7818834" cy="5221560"/>
          </a:xfrm>
        </p:spPr>
        <p:txBody>
          <a:bodyPr/>
          <a:lstStyle/>
          <a:p>
            <a:r>
              <a:rPr lang="ru-RU" sz="2000" dirty="0" smtClean="0"/>
              <a:t>Немецкий психиатр Э. </a:t>
            </a:r>
            <a:r>
              <a:rPr lang="ru-RU" sz="2000" dirty="0" err="1" smtClean="0"/>
              <a:t>Крепелин</a:t>
            </a:r>
            <a:r>
              <a:rPr lang="ru-RU" sz="2000" dirty="0" smtClean="0"/>
              <a:t> в начале </a:t>
            </a:r>
            <a:r>
              <a:rPr lang="en-US" sz="2000" dirty="0" smtClean="0"/>
              <a:t>XX</a:t>
            </a:r>
            <a:r>
              <a:rPr lang="ru-RU" sz="2000" dirty="0" smtClean="0"/>
              <a:t> века разработал классификацию умственной отсталости по степени тяжести интеллектуальной недостаточности: </a:t>
            </a:r>
            <a:r>
              <a:rPr lang="ru-RU" sz="2000" dirty="0" err="1" smtClean="0"/>
              <a:t>идиотия</a:t>
            </a:r>
            <a:r>
              <a:rPr lang="ru-RU" sz="2000" dirty="0" smtClean="0"/>
              <a:t>, </a:t>
            </a:r>
            <a:r>
              <a:rPr lang="ru-RU" sz="2000" dirty="0" err="1" smtClean="0"/>
              <a:t>имбецильность</a:t>
            </a:r>
            <a:r>
              <a:rPr lang="ru-RU" sz="2000" dirty="0" smtClean="0"/>
              <a:t> и дебильность.</a:t>
            </a:r>
          </a:p>
          <a:p>
            <a:r>
              <a:rPr lang="ru-RU" sz="2000" dirty="0" smtClean="0"/>
              <a:t>В странах Западной Европы и США эти термины используются лишь в узком профессиональном кругу специалистов (например, медиками). В широкой социальной и педагогической практике используется обобщающее определение «</a:t>
            </a:r>
            <a:r>
              <a:rPr lang="ru-RU" sz="2000" dirty="0" err="1" smtClean="0"/>
              <a:t>труднообучаемые</a:t>
            </a:r>
            <a:r>
              <a:rPr lang="ru-RU" sz="2000" dirty="0" smtClean="0"/>
              <a:t>».</a:t>
            </a:r>
          </a:p>
          <a:p>
            <a:r>
              <a:rPr lang="ru-RU" sz="2000" dirty="0" smtClean="0"/>
              <a:t>Согласно классификации, принятой Всемирной организацией здравоохранения (ВОЗ) в 1994 году, умственная отсталость включает четыре степени снижения интеллекта: незначительную, умеренную, тяжелую и глубокую в зависимости от количественной оценки интеллекта.</a:t>
            </a:r>
          </a:p>
          <a:p>
            <a:endParaRPr lang="ru-RU" sz="2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700" b="1" dirty="0" smtClean="0"/>
              <a:t>Характеристики снижения интеллекта</a:t>
            </a:r>
            <a:r>
              <a:rPr lang="ru-RU" dirty="0" smtClean="0"/>
              <a:t/>
            </a:r>
            <a:br>
              <a:rPr lang="ru-RU" dirty="0" smtClean="0"/>
            </a:br>
            <a:endParaRPr lang="ru-RU" dirty="0"/>
          </a:p>
        </p:txBody>
      </p:sp>
      <p:graphicFrame>
        <p:nvGraphicFramePr>
          <p:cNvPr id="4" name="Таблица 3"/>
          <p:cNvGraphicFramePr>
            <a:graphicFrameLocks noGrp="1"/>
          </p:cNvGraphicFramePr>
          <p:nvPr/>
        </p:nvGraphicFramePr>
        <p:xfrm>
          <a:off x="1403648" y="1124744"/>
          <a:ext cx="7272808" cy="5400600"/>
        </p:xfrm>
        <a:graphic>
          <a:graphicData uri="http://schemas.openxmlformats.org/drawingml/2006/table">
            <a:tbl>
              <a:tblPr/>
              <a:tblGrid>
                <a:gridCol w="1535605"/>
                <a:gridCol w="3446529"/>
                <a:gridCol w="2290674"/>
              </a:tblGrid>
              <a:tr h="825004">
                <a:tc>
                  <a:txBody>
                    <a:bodyPr/>
                    <a:lstStyle/>
                    <a:p>
                      <a:pPr algn="ctr">
                        <a:spcAft>
                          <a:spcPts val="0"/>
                        </a:spcAft>
                      </a:pPr>
                      <a:r>
                        <a:rPr lang="ru-RU" sz="1600" b="1" dirty="0" err="1">
                          <a:latin typeface="Times New Roman"/>
                          <a:ea typeface="Times New Roman"/>
                        </a:rPr>
                        <a:t>Коэффицент</a:t>
                      </a:r>
                      <a:r>
                        <a:rPr lang="ru-RU" sz="1600" b="1" dirty="0">
                          <a:latin typeface="Times New Roman"/>
                          <a:ea typeface="Times New Roman"/>
                        </a:rPr>
                        <a:t> интеллекта</a:t>
                      </a:r>
                      <a:endParaRPr lang="ru-RU" sz="1600" dirty="0">
                        <a:latin typeface="Times New Roman"/>
                        <a:ea typeface="Times New Roman"/>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b="1" dirty="0">
                          <a:latin typeface="Times New Roman"/>
                          <a:ea typeface="Times New Roman"/>
                        </a:rPr>
                        <a:t>Международная система</a:t>
                      </a:r>
                      <a:endParaRPr lang="ru-RU" sz="1600" dirty="0">
                        <a:latin typeface="Times New Roman"/>
                        <a:ea typeface="Times New Roman"/>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b="1">
                          <a:latin typeface="Times New Roman"/>
                          <a:ea typeface="Times New Roman"/>
                        </a:rPr>
                        <a:t>Российская  система</a:t>
                      </a:r>
                      <a:endParaRPr lang="ru-RU" sz="1600">
                        <a:latin typeface="Times New Roman"/>
                        <a:ea typeface="Times New Roman"/>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656">
                <a:tc>
                  <a:txBody>
                    <a:bodyPr/>
                    <a:lstStyle/>
                    <a:p>
                      <a:pPr algn="ctr">
                        <a:spcAft>
                          <a:spcPts val="0"/>
                        </a:spcAft>
                      </a:pPr>
                      <a:r>
                        <a:rPr lang="ru-RU" sz="1600">
                          <a:latin typeface="Times New Roman"/>
                          <a:ea typeface="Times New Roman"/>
                        </a:rPr>
                        <a:t>71 и выше</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dirty="0">
                          <a:latin typeface="Times New Roman"/>
                          <a:ea typeface="Times New Roman"/>
                        </a:rPr>
                        <a:t>Норма</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dirty="0">
                          <a:latin typeface="Times New Roman"/>
                          <a:ea typeface="Times New Roman"/>
                        </a:rPr>
                        <a:t>Норма</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9428">
                <a:tc>
                  <a:txBody>
                    <a:bodyPr/>
                    <a:lstStyle/>
                    <a:p>
                      <a:pPr algn="ctr">
                        <a:spcAft>
                          <a:spcPts val="0"/>
                        </a:spcAft>
                      </a:pPr>
                      <a:r>
                        <a:rPr lang="ru-RU" sz="1600">
                          <a:latin typeface="Times New Roman"/>
                          <a:ea typeface="Times New Roman"/>
                        </a:rPr>
                        <a:t>50-70</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dirty="0">
                          <a:latin typeface="Times New Roman"/>
                          <a:ea typeface="Times New Roman"/>
                        </a:rPr>
                        <a:t>Незначительная умственная отсталость, затруднение в обучении</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dirty="0">
                          <a:latin typeface="Times New Roman"/>
                          <a:ea typeface="Times New Roman"/>
                        </a:rPr>
                        <a:t>Дебильность</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9428">
                <a:tc>
                  <a:txBody>
                    <a:bodyPr/>
                    <a:lstStyle/>
                    <a:p>
                      <a:pPr algn="ctr">
                        <a:spcAft>
                          <a:spcPts val="0"/>
                        </a:spcAft>
                      </a:pPr>
                      <a:r>
                        <a:rPr lang="ru-RU" sz="1600">
                          <a:latin typeface="Times New Roman"/>
                          <a:ea typeface="Times New Roman"/>
                        </a:rPr>
                        <a:t>35-49</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rPr>
                        <a:t>Умеренная умственная отсталость, трудности в обучении</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dirty="0" err="1">
                          <a:latin typeface="Times New Roman"/>
                          <a:ea typeface="Times New Roman"/>
                        </a:rPr>
                        <a:t>Имбецильность</a:t>
                      </a:r>
                      <a:endParaRPr lang="ru-RU" sz="1600" dirty="0">
                        <a:latin typeface="Times New Roman"/>
                        <a:ea typeface="Times New Roman"/>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9428">
                <a:tc>
                  <a:txBody>
                    <a:bodyPr/>
                    <a:lstStyle/>
                    <a:p>
                      <a:pPr algn="ctr">
                        <a:spcAft>
                          <a:spcPts val="0"/>
                        </a:spcAft>
                      </a:pPr>
                      <a:r>
                        <a:rPr lang="ru-RU" sz="1600">
                          <a:latin typeface="Times New Roman"/>
                          <a:ea typeface="Times New Roman"/>
                        </a:rPr>
                        <a:t>25-39</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a:latin typeface="Times New Roman"/>
                          <a:ea typeface="Times New Roman"/>
                        </a:rPr>
                        <a:t>Тяжелая умственная отсталость, значительные трудности в обучении</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dirty="0" err="1">
                          <a:latin typeface="Times New Roman"/>
                          <a:ea typeface="Times New Roman"/>
                        </a:rPr>
                        <a:t>Идиотия</a:t>
                      </a:r>
                      <a:endParaRPr lang="ru-RU" sz="1600" dirty="0">
                        <a:latin typeface="Times New Roman"/>
                        <a:ea typeface="Times New Roman"/>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8656">
                <a:tc>
                  <a:txBody>
                    <a:bodyPr/>
                    <a:lstStyle/>
                    <a:p>
                      <a:pPr algn="ctr">
                        <a:spcAft>
                          <a:spcPts val="0"/>
                        </a:spcAft>
                      </a:pPr>
                      <a:r>
                        <a:rPr lang="ru-RU" sz="1600" dirty="0">
                          <a:latin typeface="Times New Roman"/>
                          <a:ea typeface="Times New Roman"/>
                        </a:rPr>
                        <a:t>20 и ниже</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dirty="0">
                          <a:latin typeface="Times New Roman"/>
                          <a:ea typeface="Times New Roman"/>
                        </a:rPr>
                        <a:t>Глубокая умственная отсталость</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dirty="0">
                          <a:latin typeface="Times New Roman"/>
                          <a:ea typeface="Times New Roman"/>
                        </a:rPr>
                        <a:t>—</a:t>
                      </a: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0"/>
            <a:ext cx="7499350" cy="4800600"/>
          </a:xfrm>
        </p:spPr>
        <p:txBody>
          <a:bodyPr/>
          <a:lstStyle/>
          <a:p>
            <a:r>
              <a:rPr lang="ru-RU" sz="2200" i="1" dirty="0" smtClean="0"/>
              <a:t>Дебильность</a:t>
            </a:r>
            <a:r>
              <a:rPr lang="ru-RU" sz="2200" dirty="0" smtClean="0"/>
              <a:t> - незначительная степень умственной отсталости. Эта категория лиц составляет большинство среди страдающих умственной отсталостью (70-80 %).</a:t>
            </a:r>
          </a:p>
          <a:p>
            <a:r>
              <a:rPr lang="ru-RU" sz="2200" dirty="0" smtClean="0"/>
              <a:t>Дети отстают в развитии от нормально развивающихся сверстников. Они, как правило, позже начинают ходить, говорить, в более поздние сроки овладевают навыками самообслуживания. Эти дети неловки, физически слабы, часто болеют. Они мало интересуются окружающим: не исследуют предметы, не стремятся узнать о них у взрослых, равнодушны к процессам и явлениям, происходящим в природе и социальной жизни. К концу дошкольного возраста их активный словарь беден. Фразы односложны. Дети не могут передать элементарное связное содержание. Пассивный словарь также значительно меньше по объему, чем в норме. Они не понимают конструкций с отрицанием, инструкций, состоящих из двух-трех слов, даже в школьном возрасте им трудно поддерживать беседу, так как они не всегда достаточно хорошо понимают вопросы собеседника.</a:t>
            </a:r>
          </a:p>
          <a:p>
            <a:endParaRPr lang="ru-RU"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0"/>
            <a:ext cx="7499350" cy="4800600"/>
          </a:xfrm>
        </p:spPr>
        <p:txBody>
          <a:bodyPr/>
          <a:lstStyle/>
          <a:p>
            <a:pPr>
              <a:buNone/>
            </a:pPr>
            <a:r>
              <a:rPr lang="ru-RU" sz="2400" dirty="0" smtClean="0"/>
              <a:t>Без </a:t>
            </a:r>
            <a:r>
              <a:rPr lang="ru-RU" sz="2400" dirty="0" smtClean="0"/>
              <a:t>коррекционного обучения к концу дошкольного возраста у этих детей формируется только предметная деятельность. </a:t>
            </a:r>
            <a:endParaRPr lang="ru-RU" sz="2400" dirty="0" smtClean="0"/>
          </a:p>
          <a:p>
            <a:pPr>
              <a:buNone/>
            </a:pPr>
            <a:r>
              <a:rPr lang="ru-RU" sz="2400" dirty="0" smtClean="0"/>
              <a:t>Игровая </a:t>
            </a:r>
            <a:r>
              <a:rPr lang="ru-RU" sz="2400" dirty="0" smtClean="0"/>
              <a:t>деятельность не становится ведущей. В младшем дошкольном возрасте у них преобладают бесцельные действия с игрушками (несет кубик в рот, бросает куклу), к старшему дошкольному возрасту появляются предметно-игровые действия (укачивание куклы, катание машины), процессуальная игра — многократное повторение одних и тех же действий. </a:t>
            </a:r>
            <a:endParaRPr lang="ru-RU" sz="2400" dirty="0" smtClean="0"/>
          </a:p>
          <a:p>
            <a:pPr>
              <a:buNone/>
            </a:pPr>
            <a:r>
              <a:rPr lang="ru-RU" sz="2400" dirty="0" smtClean="0"/>
              <a:t>Игровые </a:t>
            </a:r>
            <a:r>
              <a:rPr lang="ru-RU" sz="2400" dirty="0" smtClean="0"/>
              <a:t>действия не сопровождаются эмоциональными реакциями и речью. </a:t>
            </a:r>
            <a:endParaRPr lang="ru-RU" sz="2400" dirty="0" smtClean="0"/>
          </a:p>
          <a:p>
            <a:pPr>
              <a:buNone/>
            </a:pPr>
            <a:r>
              <a:rPr lang="ru-RU" sz="2400" dirty="0" smtClean="0"/>
              <a:t>Сюжетно-ролевая </a:t>
            </a:r>
            <a:r>
              <a:rPr lang="ru-RU" sz="2400" dirty="0" smtClean="0"/>
              <a:t>игра самостоятельно, без специального коррекционного обучения не формируется.</a:t>
            </a:r>
          </a:p>
          <a:p>
            <a:endParaRPr lang="ru-RU"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260648"/>
            <a:ext cx="7499350" cy="4800600"/>
          </a:xfrm>
        </p:spPr>
        <p:txBody>
          <a:bodyPr/>
          <a:lstStyle/>
          <a:p>
            <a:r>
              <a:rPr lang="ru-RU" sz="2400" dirty="0" smtClean="0"/>
              <a:t>Общение ребенка с нормально развивающимися сверстниками затруднено: его не принимают в игру, так как он не умеет играть. Он становится отверженным в среде сверстников и вынужден играть с более младшими детьми.</a:t>
            </a:r>
          </a:p>
          <a:p>
            <a:r>
              <a:rPr lang="ru-RU" sz="2400" dirty="0" smtClean="0"/>
              <a:t>Такой ребенок в условиях обычного детского сада испытывает стойкие трудности в усвоении программного материала на занятиях по формированию элементарных математических представлений, развитию речи, ознакомлению с окружающим, конструированию. Если ребенок не получил в детском саду специальной педагогической помощи, он оказывается не готовым к школьному обучению.</a:t>
            </a:r>
          </a:p>
          <a:p>
            <a:endParaRPr lang="ru-RU"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260648"/>
            <a:ext cx="8280920" cy="6408712"/>
          </a:xfrm>
        </p:spPr>
        <p:txBody>
          <a:bodyPr/>
          <a:lstStyle/>
          <a:p>
            <a:pPr>
              <a:buNone/>
            </a:pPr>
            <a:r>
              <a:rPr lang="ru-RU" dirty="0" smtClean="0"/>
              <a:t>	</a:t>
            </a:r>
            <a:r>
              <a:rPr lang="ru-RU" sz="2200" b="1" dirty="0" smtClean="0">
                <a:solidFill>
                  <a:srgbClr val="002060"/>
                </a:solidFill>
              </a:rPr>
              <a:t>Исследователи считают ребенка нормальным при следующих условиях:</a:t>
            </a:r>
          </a:p>
          <a:p>
            <a:pPr lvl="0"/>
            <a:r>
              <a:rPr lang="ru-RU" sz="2200" dirty="0" smtClean="0">
                <a:solidFill>
                  <a:srgbClr val="002060"/>
                </a:solidFill>
              </a:rPr>
              <a:t>когда уровень его развития соответствует уровню большинства детей его возраста или старшего возраста, с учетом развития общества, членом которого он является;</a:t>
            </a:r>
          </a:p>
          <a:p>
            <a:pPr lvl="0"/>
            <a:r>
              <a:rPr lang="ru-RU" sz="2200" dirty="0" smtClean="0">
                <a:solidFill>
                  <a:srgbClr val="002060"/>
                </a:solidFill>
              </a:rPr>
              <a:t>когда ребенок развивается в соответствии с его собственным общим путем, определяющим развитие его индивидуальных свойств, способностей и возможностей, ясно и однозначно стремясь к полному развитию отдельных составных частей и их полной интеграции, преодолевая возможные отрицательные влияния со стороны собственного организма и средового окружения;</a:t>
            </a:r>
          </a:p>
          <a:p>
            <a:pPr lvl="0"/>
            <a:r>
              <a:rPr lang="ru-RU" sz="2200" dirty="0" smtClean="0">
                <a:solidFill>
                  <a:srgbClr val="002060"/>
                </a:solidFill>
              </a:rPr>
              <a:t>когда ребенок развивается в соответствии с требованиями общества, определяющими как его актуальные формы поведения, так и дальнейшие перспективы его адекватного творческого социального функционирования в период зрелости (Пожар Л.).</a:t>
            </a:r>
          </a:p>
          <a:p>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0"/>
            <a:ext cx="7499350" cy="4800600"/>
          </a:xfrm>
        </p:spPr>
        <p:txBody>
          <a:bodyPr/>
          <a:lstStyle/>
          <a:p>
            <a:pPr>
              <a:buNone/>
            </a:pPr>
            <a:r>
              <a:rPr lang="ru-RU" dirty="0" smtClean="0"/>
              <a:t>	</a:t>
            </a:r>
            <a:r>
              <a:rPr lang="ru-RU" sz="2400" dirty="0" smtClean="0"/>
              <a:t>Часто </a:t>
            </a:r>
            <a:r>
              <a:rPr lang="ru-RU" sz="2400" dirty="0" smtClean="0"/>
              <a:t>дети с незначительной умственной отсталостью воспитываются в условиях массового детского сада, так как их отставание неярко выражено. Но, попадая в массовую общеобразовательную школу, они сразу же испытывают значительные затруднения в усвоении таких учебных предметов, как математика, русский язык, чтение. Часто остаются на второй год, но и при повторном обучении не усваивают программный материал. Для того чтобы как можно раньше установить причины трудностей и оказать ребенку специальную педагогическую помощь, необходимо провести его </a:t>
            </a:r>
            <a:r>
              <a:rPr lang="ru-RU" sz="2400" dirty="0" err="1" smtClean="0"/>
              <a:t>психолого-медико-педагогическое</a:t>
            </a:r>
            <a:r>
              <a:rPr lang="ru-RU" sz="2400" dirty="0" smtClean="0"/>
              <a:t> обследование в ПМПК. Если это будет необходимо, ему будет рекомендовано обучение в другом типе школы</a:t>
            </a:r>
            <a:endParaRPr lang="ru-RU" sz="24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260648"/>
            <a:ext cx="7499350" cy="4800600"/>
          </a:xfrm>
        </p:spPr>
        <p:txBody>
          <a:bodyPr/>
          <a:lstStyle/>
          <a:p>
            <a:pPr>
              <a:buNone/>
            </a:pPr>
            <a:r>
              <a:rPr lang="ru-RU" sz="2600" dirty="0" smtClean="0"/>
              <a:t>Несмотря </a:t>
            </a:r>
            <a:r>
              <a:rPr lang="ru-RU" sz="2600" dirty="0" smtClean="0"/>
              <a:t>на трудности формирования представлений и усвоения знаний и навыков, задержку в развитии разных видов деятельности, дети с незначительной умственной отсталостью все же имеют возможности для развития. </a:t>
            </a:r>
            <a:endParaRPr lang="ru-RU" sz="2600" dirty="0" smtClean="0"/>
          </a:p>
          <a:p>
            <a:pPr>
              <a:buNone/>
            </a:pPr>
            <a:r>
              <a:rPr lang="ru-RU" sz="2600" dirty="0" smtClean="0"/>
              <a:t>У </a:t>
            </a:r>
            <a:r>
              <a:rPr lang="ru-RU" sz="2600" dirty="0" smtClean="0"/>
              <a:t>них в основном </a:t>
            </a:r>
            <a:r>
              <a:rPr lang="ru-RU" sz="2600" dirty="0" smtClean="0">
                <a:solidFill>
                  <a:srgbClr val="C00000"/>
                </a:solidFill>
              </a:rPr>
              <a:t>сохранно конкретное мышление, они способны ориентироваться в практических ситуациях, ориентированы на взрослого, у большинства из них эмоционально-волевая сфера более сохранна, чем познавательная, они охотно включаются в трудовую деятельность</a:t>
            </a:r>
            <a:endParaRPr lang="ru-RU" sz="2600" dirty="0">
              <a:solidFill>
                <a:srgbClr val="C00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0"/>
            <a:ext cx="7499350" cy="4800600"/>
          </a:xfrm>
        </p:spPr>
        <p:txBody>
          <a:bodyPr/>
          <a:lstStyle/>
          <a:p>
            <a:pPr>
              <a:buNone/>
            </a:pPr>
            <a:r>
              <a:rPr lang="ru-RU" i="1" dirty="0" smtClean="0"/>
              <a:t>	</a:t>
            </a:r>
            <a:r>
              <a:rPr lang="ru-RU" sz="3000" i="1" dirty="0" smtClean="0"/>
              <a:t>Дети </a:t>
            </a:r>
            <a:r>
              <a:rPr lang="ru-RU" sz="3000" i="1" dirty="0" smtClean="0"/>
              <a:t>с незначительной степенью умственной отсталости</a:t>
            </a:r>
            <a:r>
              <a:rPr lang="ru-RU" sz="3000" dirty="0" smtClean="0"/>
              <a:t> нуждаются в специальных методах, приемах и средствах обучения, учитывают особенности их психического развития. Для этого существуют специальные детские сады, специальные группы в обычных детских садах, где созданы особые образовательные условия для их развития. Возможно включение двух-трех детей с незначительной степенью умственной отсталости в коллектив нормально развивающихся сверстников.</a:t>
            </a:r>
          </a:p>
          <a:p>
            <a:endParaRPr lang="ru-RU" sz="30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0"/>
            <a:ext cx="7499350" cy="4800600"/>
          </a:xfrm>
        </p:spPr>
        <p:txBody>
          <a:bodyPr/>
          <a:lstStyle/>
          <a:p>
            <a:pPr>
              <a:buNone/>
            </a:pPr>
            <a:r>
              <a:rPr lang="ru-RU" sz="2800" dirty="0" smtClean="0"/>
              <a:t>С </a:t>
            </a:r>
            <a:r>
              <a:rPr lang="ru-RU" sz="2800" dirty="0" smtClean="0"/>
              <a:t>семи-восьми лет дети с незначительной умственной отсталостью поступают в специальные (коррекционные) школы </a:t>
            </a:r>
            <a:r>
              <a:rPr lang="en-US" sz="2800" dirty="0" smtClean="0"/>
              <a:t>VIII</a:t>
            </a:r>
            <a:r>
              <a:rPr lang="ru-RU" sz="2800" dirty="0" smtClean="0"/>
              <a:t> вида, где обучение ведется по специальным программам</a:t>
            </a:r>
            <a:r>
              <a:rPr lang="ru-RU" sz="2800" dirty="0" smtClean="0"/>
              <a:t>.</a:t>
            </a:r>
          </a:p>
          <a:p>
            <a:pPr>
              <a:buNone/>
            </a:pPr>
            <a:r>
              <a:rPr lang="ru-RU" sz="2800" dirty="0" smtClean="0"/>
              <a:t> </a:t>
            </a:r>
            <a:r>
              <a:rPr lang="ru-RU" sz="2800" dirty="0" smtClean="0"/>
              <a:t>В небольших городах открыты специальные классы для детей с нарушениями интеллекта при массовых школах. </a:t>
            </a:r>
            <a:endParaRPr lang="ru-RU" sz="2800" dirty="0" smtClean="0"/>
          </a:p>
          <a:p>
            <a:pPr>
              <a:buNone/>
            </a:pPr>
            <a:r>
              <a:rPr lang="ru-RU" sz="2800" dirty="0" smtClean="0"/>
              <a:t>Однако </a:t>
            </a:r>
            <a:r>
              <a:rPr lang="ru-RU" sz="2800" dirty="0" smtClean="0"/>
              <a:t>возможности профессиональной подготовки выпускников, обучающихся в этих классах, значительно ниже, чем в специальных школах для детей с нарушением интеллекта.</a:t>
            </a:r>
          </a:p>
          <a:p>
            <a:endParaRPr lang="ru-RU" sz="2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260648"/>
            <a:ext cx="7499350" cy="4800600"/>
          </a:xfrm>
        </p:spPr>
        <p:txBody>
          <a:bodyPr/>
          <a:lstStyle/>
          <a:p>
            <a:r>
              <a:rPr lang="ru-RU" sz="2800" dirty="0" smtClean="0"/>
              <a:t>Большинство юношей и девушек с незначительной степенью умственной отсталости к моменту выпуска из школы по своим психометрическим и клиническим проявлениям мало чем отличаются от нормально развивающихся людей. Они благополучно трудоустраиваются, вливаются в трудовые коллективы на производстве, создают семьи, имеют детей.</a:t>
            </a:r>
          </a:p>
          <a:p>
            <a:r>
              <a:rPr lang="ru-RU" sz="2800" dirty="0" smtClean="0"/>
              <a:t>Эти люди дееспособны, поэтому общество признает их способными отвечать за свои поступки перед законом, нести воинскую повинность, наследовать имущество, участвовать в выборах в органы местного и федерального управления и т. д.</a:t>
            </a:r>
          </a:p>
          <a:p>
            <a:endParaRPr lang="ru-RU" sz="2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188640"/>
            <a:ext cx="7499350" cy="4800600"/>
          </a:xfrm>
        </p:spPr>
        <p:txBody>
          <a:bodyPr/>
          <a:lstStyle/>
          <a:p>
            <a:r>
              <a:rPr lang="ru-RU" sz="2800" i="1" dirty="0" err="1" smtClean="0"/>
              <a:t>Имбецильность</a:t>
            </a:r>
            <a:r>
              <a:rPr lang="ru-RU" sz="2800" i="1" dirty="0" smtClean="0"/>
              <a:t> является умеренной степенью умственной отсталости.</a:t>
            </a:r>
            <a:r>
              <a:rPr lang="ru-RU" sz="2800" dirty="0" smtClean="0"/>
              <a:t> При этой форме поражены как кора больших полушарий головного мозга, так и нижележащие образования. Это нарушение выявляется в ранние периоды развития ребенка. В младенческом возрасте такие дети начинают позже держать головку (к четырем-шести месяцам и позже), самостоятельно переворачиваться, сидеть. Овладевают ходьбой после трех лет. У них практически отсутствуют </a:t>
            </a:r>
            <a:r>
              <a:rPr lang="ru-RU" sz="2800" dirty="0" err="1" smtClean="0"/>
              <a:t>гуление</a:t>
            </a:r>
            <a:r>
              <a:rPr lang="ru-RU" sz="2800" dirty="0" smtClean="0"/>
              <a:t>, лепет, не формируется «комплекс оживления».</a:t>
            </a:r>
          </a:p>
          <a:p>
            <a:endParaRPr lang="ru-RU" sz="2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11560" y="0"/>
            <a:ext cx="8280920" cy="4800600"/>
          </a:xfrm>
        </p:spPr>
        <p:txBody>
          <a:bodyPr/>
          <a:lstStyle/>
          <a:p>
            <a:r>
              <a:rPr lang="ru-RU" sz="2600" dirty="0" smtClean="0"/>
              <a:t>Речь появляется к концу дошкольного возраста и представляет собой отдельные слова, редко фразы. Часто значительно нарушено звукопроизношение. Существенно страдает моторика, поэтому навыки самообслуживания формируются с трудом и в более поздние сроки, чем у нормально развивающихся детей.</a:t>
            </a:r>
          </a:p>
          <a:p>
            <a:r>
              <a:rPr lang="ru-RU" sz="2600" dirty="0" smtClean="0"/>
              <a:t>Познавательные возможности резко снижены: грубо нарушены ощущения, восприятие, память, внимание, мышление.</a:t>
            </a:r>
          </a:p>
          <a:p>
            <a:r>
              <a:rPr lang="ru-RU" sz="2600" dirty="0" smtClean="0"/>
              <a:t>Основной чертой, характерной для лиц данной категории, является неспособность к самостоятельному понятийному мышлению. Имеющиеся понятия носят конкретный бытовой характер, диапазон которых очень узок. Речевое развитие примитивно, собственная речь бедна, хотя понимание речи на бытовом уровне сохранно.</a:t>
            </a:r>
          </a:p>
          <a:p>
            <a:endParaRPr lang="ru-RU" sz="26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260648"/>
            <a:ext cx="7499350" cy="4800600"/>
          </a:xfrm>
        </p:spPr>
        <p:txBody>
          <a:bodyPr/>
          <a:lstStyle/>
          <a:p>
            <a:r>
              <a:rPr lang="ru-RU" dirty="0" smtClean="0"/>
              <a:t>Дети с умеренной степенью умственной отсталости (</a:t>
            </a:r>
            <a:r>
              <a:rPr lang="ru-RU" dirty="0" err="1" smtClean="0"/>
              <a:t>имбецильность</a:t>
            </a:r>
            <a:r>
              <a:rPr lang="ru-RU" dirty="0" smtClean="0"/>
              <a:t>) признаются инвалидами детства. Эти дети вполне обучаемы, т. е. способны овладеть навыками общения, социально-бытовыми навыками, грамотой, счетом, некоторыми сведениями об окружающем мире, научиться какому-либо ремеслу. В то же время они не могут вести самостоятельный образ жизни, нуждаются в опеке.</a:t>
            </a:r>
          </a:p>
          <a:p>
            <a:endParaRPr lang="ru-RU"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188640"/>
            <a:ext cx="7499350" cy="4800600"/>
          </a:xfrm>
        </p:spPr>
        <p:txBody>
          <a:bodyPr/>
          <a:lstStyle/>
          <a:p>
            <a:r>
              <a:rPr lang="ru-RU" sz="2400" dirty="0" smtClean="0"/>
              <a:t>В дошкольном возрасте дети могут посещать специальные детские сады для детей с нарушением интеллекта, а в 7-8 лет они могут быть приняты в специальные (коррекционные) школы 8 вида, где для них созданы специальные классы. Также они могут обучаться в школах для детей с выраженным нарушением интеллекта.</a:t>
            </a:r>
          </a:p>
          <a:p>
            <a:r>
              <a:rPr lang="ru-RU" sz="2400" dirty="0" smtClean="0"/>
              <a:t>По окончании школы юноши и девушки находятся в семье, они способны выполнять простейший обслуживающий труд, брать на дом работу, не требующую квалифицированного труда (склеивание конвертов, коробок и т. д.). Практика показала, что лица с умеренной степенью умственной отсталости прекрасно справляются с сельскохозяйственным трудом, который доставляет им радость, давая возможность </a:t>
            </a:r>
            <a:r>
              <a:rPr lang="ru-RU" sz="2400" dirty="0" err="1" smtClean="0"/>
              <a:t>самореализоваться</a:t>
            </a:r>
            <a:r>
              <a:rPr lang="ru-RU" sz="2400" dirty="0" smtClean="0"/>
              <a:t>.</a:t>
            </a:r>
          </a:p>
          <a:p>
            <a:endParaRPr lang="ru-RU" sz="24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0"/>
            <a:ext cx="7499350" cy="4800600"/>
          </a:xfrm>
        </p:spPr>
        <p:txBody>
          <a:bodyPr/>
          <a:lstStyle/>
          <a:p>
            <a:r>
              <a:rPr lang="ru-RU" sz="2400" i="1" dirty="0" err="1" smtClean="0"/>
              <a:t>Идиотия</a:t>
            </a:r>
            <a:r>
              <a:rPr lang="ru-RU" sz="2400" i="1" dirty="0" smtClean="0"/>
              <a:t> — самая тяжелая степень умственной отсталости</a:t>
            </a:r>
            <a:r>
              <a:rPr lang="ru-RU" sz="2400" dirty="0" smtClean="0"/>
              <a:t>. Диагностика этих грубых нарушений возможна уже на первом году жизни ребенка. Среди многочисленных признаков особо выделяются нарушения статических и моторных функций: задержка в проявлении дифференцированной эмоциональной реакции, неадекватная реакция на окружение, позднее появление навыков стояния, ходьбы, относительно позднее появление лепета и первых слов, слабый интерес к окружающим объектам и игре.</a:t>
            </a:r>
          </a:p>
          <a:p>
            <a:r>
              <a:rPr lang="ru-RU" sz="2400" dirty="0" smtClean="0"/>
              <a:t>Диагностика основывается также на данных о здоровье членов семьи, течении беременности и родов, а также на результатах генетических и </a:t>
            </a:r>
            <a:r>
              <a:rPr lang="ru-RU" sz="2400" dirty="0" err="1" smtClean="0"/>
              <a:t>пренатальных</a:t>
            </a:r>
            <a:r>
              <a:rPr lang="ru-RU" sz="2400" dirty="0" smtClean="0"/>
              <a:t> исследований.</a:t>
            </a:r>
          </a:p>
          <a:p>
            <a:endParaRPr lang="ru-RU"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t>Условия нормального развития ребенка по Г.М. </a:t>
            </a:r>
            <a:r>
              <a:rPr lang="ru-RU" sz="2800" b="1" dirty="0" err="1" smtClean="0"/>
              <a:t>Дульневу</a:t>
            </a:r>
            <a:r>
              <a:rPr lang="ru-RU" sz="2800" b="1" dirty="0" smtClean="0"/>
              <a:t> и А.Р. </a:t>
            </a:r>
            <a:r>
              <a:rPr lang="ru-RU" sz="2800" b="1" dirty="0" err="1" smtClean="0"/>
              <a:t>Лурия</a:t>
            </a:r>
            <a:endParaRPr lang="ru-RU" sz="2800" b="1" dirty="0"/>
          </a:p>
        </p:txBody>
      </p:sp>
      <p:sp>
        <p:nvSpPr>
          <p:cNvPr id="3" name="Содержимое 2"/>
          <p:cNvSpPr>
            <a:spLocks noGrp="1"/>
          </p:cNvSpPr>
          <p:nvPr>
            <p:ph idx="1"/>
          </p:nvPr>
        </p:nvSpPr>
        <p:spPr/>
        <p:txBody>
          <a:bodyPr/>
          <a:lstStyle/>
          <a:p>
            <a:pPr>
              <a:buNone/>
            </a:pPr>
            <a:r>
              <a:rPr lang="ru-RU" sz="2000" dirty="0" smtClean="0"/>
              <a:t>1) </a:t>
            </a:r>
            <a:r>
              <a:rPr lang="ru-RU" sz="2200" dirty="0" smtClean="0">
                <a:solidFill>
                  <a:srgbClr val="002060"/>
                </a:solidFill>
              </a:rPr>
              <a:t>нормальная работа головного мозга и его коры. Патогенные воздействия нарушают нормальное соотношение раздражительных и тормозных процессов, анализ и синтез поступающей информации, взаимодействие между блоками мозга, отвечающими за различные аспекты психической деятельности человека;</a:t>
            </a:r>
          </a:p>
          <a:p>
            <a:pPr>
              <a:buNone/>
            </a:pPr>
            <a:r>
              <a:rPr lang="ru-RU" sz="2200" dirty="0" smtClean="0">
                <a:solidFill>
                  <a:srgbClr val="002060"/>
                </a:solidFill>
              </a:rPr>
              <a:t>2) нормальное физическое развитие ребенка и связанное с ним сохранение нормальной работоспособности, нормального тонуса нервных процессов;</a:t>
            </a:r>
          </a:p>
          <a:p>
            <a:pPr>
              <a:buNone/>
            </a:pPr>
            <a:r>
              <a:rPr lang="ru-RU" sz="2200" dirty="0" smtClean="0">
                <a:solidFill>
                  <a:srgbClr val="002060"/>
                </a:solidFill>
              </a:rPr>
              <a:t>3) сохранность органов чувств, которые обеспечивают нормальную связь ребенка с внешним миром;</a:t>
            </a:r>
          </a:p>
          <a:p>
            <a:pPr>
              <a:buNone/>
            </a:pPr>
            <a:r>
              <a:rPr lang="ru-RU" sz="2200" dirty="0" smtClean="0">
                <a:solidFill>
                  <a:srgbClr val="002060"/>
                </a:solidFill>
              </a:rPr>
              <a:t>4) систематичность и последовательность обучения ребенка в семье, в детском саду и в общеобразовательной школе.</a:t>
            </a:r>
          </a:p>
          <a:p>
            <a:endParaRPr lang="ru-RU"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188640"/>
            <a:ext cx="7499350" cy="4800600"/>
          </a:xfrm>
        </p:spPr>
        <p:txBody>
          <a:bodyPr/>
          <a:lstStyle/>
          <a:p>
            <a:pPr>
              <a:buNone/>
            </a:pPr>
            <a:r>
              <a:rPr lang="ru-RU" dirty="0" smtClean="0"/>
              <a:t>	</a:t>
            </a:r>
            <a:r>
              <a:rPr lang="ru-RU" sz="2800" dirty="0" smtClean="0"/>
              <a:t>У </a:t>
            </a:r>
            <a:r>
              <a:rPr lang="ru-RU" sz="2800" dirty="0" smtClean="0"/>
              <a:t>взрослых резко нарушены процессы памяти, восприятия, внимания, мышления, снижены пороги чувствительности. Им недоступно осмысление окружающего, речь развивается крайне медленно и ограниченно или не развивается вообще. Наблюдаются тяжелые нарушения моторики, координации движений, пространственной ориентировки. Часто эти нарушения так тяжелы, что вынуждают к ведению лежачего образа жизни. Медленно и трудно формируются элементарные навыки самообслуживания, в том числе гигиенические.</a:t>
            </a:r>
          </a:p>
          <a:p>
            <a:endParaRPr lang="ru-RU"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260648"/>
            <a:ext cx="7499350" cy="4800600"/>
          </a:xfrm>
        </p:spPr>
        <p:txBody>
          <a:bodyPr/>
          <a:lstStyle/>
          <a:p>
            <a:pPr>
              <a:buNone/>
            </a:pPr>
            <a:r>
              <a:rPr lang="ru-RU" dirty="0" smtClean="0"/>
              <a:t>	Дети </a:t>
            </a:r>
            <a:r>
              <a:rPr lang="ru-RU" dirty="0" smtClean="0"/>
              <a:t>с тяжелой умственной отсталостью, так же как и остальные, способны развиваться. Они могут научиться частично обслуживать себя, овладеть навыками общения (речевым или </a:t>
            </a:r>
            <a:r>
              <a:rPr lang="ru-RU" dirty="0" err="1" smtClean="0"/>
              <a:t>безречевым</a:t>
            </a:r>
            <a:r>
              <a:rPr lang="ru-RU" dirty="0" smtClean="0"/>
              <a:t>), расширять свои представления об окружающем мире</a:t>
            </a:r>
            <a:r>
              <a:rPr lang="ru-RU" dirty="0" smtClean="0"/>
              <a:t>.</a:t>
            </a:r>
          </a:p>
          <a:p>
            <a:endParaRPr lang="ru-RU" dirty="0" smtClean="0"/>
          </a:p>
          <a:p>
            <a:pPr algn="ctr">
              <a:buNone/>
            </a:pPr>
            <a:r>
              <a:rPr lang="ru-RU" dirty="0" smtClean="0"/>
              <a:t>	</a:t>
            </a:r>
            <a:r>
              <a:rPr lang="ru-RU" dirty="0" smtClean="0">
                <a:solidFill>
                  <a:srgbClr val="C00000"/>
                </a:solidFill>
              </a:rPr>
              <a:t>В </a:t>
            </a:r>
            <a:r>
              <a:rPr lang="ru-RU" dirty="0" smtClean="0">
                <a:solidFill>
                  <a:srgbClr val="C00000"/>
                </a:solidFill>
              </a:rPr>
              <a:t>России лица этой категории в основном находятся в учреждениях социальной защиты, где за ними обеспечивается только уход.</a:t>
            </a:r>
          </a:p>
          <a:p>
            <a:endParaRPr lang="ru-RU"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Образование умственно отсталых детей</a:t>
            </a:r>
            <a:r>
              <a:rPr lang="ru-RU" dirty="0" smtClean="0"/>
              <a:t/>
            </a:r>
            <a:br>
              <a:rPr lang="ru-RU" dirty="0" smtClean="0"/>
            </a:br>
            <a:endParaRPr lang="ru-RU" dirty="0"/>
          </a:p>
        </p:txBody>
      </p:sp>
      <p:sp>
        <p:nvSpPr>
          <p:cNvPr id="3" name="Содержимое 2"/>
          <p:cNvSpPr>
            <a:spLocks noGrp="1"/>
          </p:cNvSpPr>
          <p:nvPr>
            <p:ph idx="1"/>
          </p:nvPr>
        </p:nvSpPr>
        <p:spPr>
          <a:xfrm>
            <a:off x="1475656" y="1268760"/>
            <a:ext cx="7499350" cy="4800600"/>
          </a:xfrm>
        </p:spPr>
        <p:txBody>
          <a:bodyPr/>
          <a:lstStyle/>
          <a:p>
            <a:pPr>
              <a:buNone/>
            </a:pPr>
            <a:r>
              <a:rPr lang="ru-RU" dirty="0" smtClean="0"/>
              <a:t>		Современные </a:t>
            </a:r>
            <a:r>
              <a:rPr lang="ru-RU" dirty="0" smtClean="0"/>
              <a:t>исследования показывают, что нет необучаемых детей и даже самых тяжелых можно чему-то научить, используя специфические методы, приемы и средства обучения, организуя «пошаговое» обучение, глубокую дифференциацию и индивидуализацию обучения, обязательное включение родителей в педагогический процесс.</a:t>
            </a:r>
          </a:p>
          <a:p>
            <a:endParaRPr lang="ru-RU"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404664"/>
            <a:ext cx="7499350" cy="4800600"/>
          </a:xfrm>
        </p:spPr>
        <p:txBody>
          <a:bodyPr/>
          <a:lstStyle/>
          <a:p>
            <a:r>
              <a:rPr lang="ru-RU" dirty="0" smtClean="0"/>
              <a:t>Наиболее распространенными формами организации обучения умственно отсталых детей и подростков являются специальные детские сады для детей с нарушением интеллекта и специальные (коррекционные) школы </a:t>
            </a:r>
            <a:r>
              <a:rPr lang="en-US" dirty="0" smtClean="0"/>
              <a:t>VIII</a:t>
            </a:r>
            <a:r>
              <a:rPr lang="ru-RU" dirty="0" smtClean="0"/>
              <a:t> вида. Раннее начало коррекционной работы с умственно отсталым ребенком позволяет максимально </a:t>
            </a:r>
            <a:r>
              <a:rPr lang="ru-RU" dirty="0" err="1" smtClean="0"/>
              <a:t>скорригировать</a:t>
            </a:r>
            <a:r>
              <a:rPr lang="ru-RU" dirty="0" smtClean="0"/>
              <a:t> дефект и предотвратить вторичные отклонения.</a:t>
            </a:r>
          </a:p>
          <a:p>
            <a:endParaRPr lang="ru-RU"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332656"/>
            <a:ext cx="7499350" cy="4800600"/>
          </a:xfrm>
        </p:spPr>
        <p:txBody>
          <a:bodyPr/>
          <a:lstStyle/>
          <a:p>
            <a:r>
              <a:rPr lang="ru-RU" sz="3000" dirty="0" smtClean="0"/>
              <a:t>У</a:t>
            </a:r>
            <a:r>
              <a:rPr lang="ru-RU" sz="3000" dirty="0" smtClean="0"/>
              <a:t>мственно </a:t>
            </a:r>
            <a:r>
              <a:rPr lang="ru-RU" sz="3000" dirty="0" smtClean="0"/>
              <a:t>отсталые дети раннего возраста воспитываются в семье или специальных яслях системы здравоохранения. Коррекционная помощь им может быть оказана в центрах раннего вмешательства, центрах реабилитации и </a:t>
            </a:r>
            <a:r>
              <a:rPr lang="ru-RU" sz="3000" dirty="0" err="1" smtClean="0"/>
              <a:t>абилитации</a:t>
            </a:r>
            <a:r>
              <a:rPr lang="ru-RU" sz="3000" dirty="0" smtClean="0"/>
              <a:t> </a:t>
            </a:r>
            <a:r>
              <a:rPr lang="ru-RU" sz="3000" dirty="0" err="1" smtClean="0"/>
              <a:t>и</a:t>
            </a:r>
            <a:r>
              <a:rPr lang="ru-RU" sz="3000" dirty="0" smtClean="0"/>
              <a:t> </a:t>
            </a:r>
            <a:r>
              <a:rPr lang="ru-RU" sz="3000" dirty="0" err="1" smtClean="0"/>
              <a:t>психолого-медико-педагогических</a:t>
            </a:r>
            <a:r>
              <a:rPr lang="ru-RU" sz="3000" dirty="0" smtClean="0"/>
              <a:t> консультациях. Умственно отсталые малыши, оставшиеся без попечения родителей, находятся в домах ребенка, а затем в возрасте 3-4 лет переводятся в специализированные детские дома для детей с нарушением интеллекта. </a:t>
            </a:r>
            <a:endParaRPr lang="ru-RU" sz="30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27584" y="0"/>
            <a:ext cx="7787382" cy="6309320"/>
          </a:xfrm>
        </p:spPr>
        <p:txBody>
          <a:bodyPr/>
          <a:lstStyle/>
          <a:p>
            <a:r>
              <a:rPr lang="ru-RU" sz="2600" dirty="0" smtClean="0"/>
              <a:t>Дошкольники с умственной отсталостью могут посещать специальные группы при массовых детских садах. Обучение в них проводится, как и в специальных детских садах, по специальным программам.</a:t>
            </a:r>
          </a:p>
          <a:p>
            <a:r>
              <a:rPr lang="ru-RU" sz="2600" dirty="0" smtClean="0"/>
              <a:t>С 7-8 лет умственно отсталые дети учатся в первом или подготовительном классах специальных (коррекционных) школах </a:t>
            </a:r>
            <a:r>
              <a:rPr lang="en-US" sz="2600" dirty="0" smtClean="0"/>
              <a:t>VIII</a:t>
            </a:r>
            <a:r>
              <a:rPr lang="ru-RU" sz="2600" dirty="0" smtClean="0"/>
              <a:t> вида, где обучение ведется по специальным программам на основе отдельного образовательного стандарта. Количество учеников в подготовительном классе не более 6-8 человек, а остальных - не более 12 человек. В таких школах могут быть созданы классы для детей с глубокой умственной отсталостью (не более 5-6 человек). Дети принимаются в возрасте до 12 лет и обучаются до 18 лет. </a:t>
            </a:r>
            <a:endParaRPr lang="ru-RU" sz="2600" dirty="0" smtClean="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332656"/>
            <a:ext cx="7499350" cy="4800600"/>
          </a:xfrm>
        </p:spPr>
        <p:txBody>
          <a:bodyPr/>
          <a:lstStyle/>
          <a:p>
            <a:r>
              <a:rPr lang="ru-RU" dirty="0" smtClean="0"/>
              <a:t>Комплектование классов проводится по трем уровням: 1) 6-9 лет; 2) 9-12 лет; 3) 13-18 лет. В такие образовательные учреждения не принимаются дети     с </a:t>
            </a:r>
            <a:r>
              <a:rPr lang="ru-RU" dirty="0" err="1" smtClean="0"/>
              <a:t>психопатоподобным</a:t>
            </a:r>
            <a:r>
              <a:rPr lang="ru-RU" dirty="0" smtClean="0"/>
              <a:t> поведением, эпилепсией и другими психическими заболеваниями, требующими активного лечения. Сроки обучения 8 лет; 9 лет; 9 лет и программа профессиональной подготовки; 10 лет и профессиональная подготовка; 10 лет, если учитывается подготовительный класс. </a:t>
            </a:r>
          </a:p>
          <a:p>
            <a:endParaRPr lang="ru-RU" dirty="0" smtClean="0"/>
          </a:p>
          <a:p>
            <a:endParaRPr lang="ru-RU"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188640"/>
            <a:ext cx="7499350" cy="4800600"/>
          </a:xfrm>
        </p:spPr>
        <p:txBody>
          <a:bodyPr/>
          <a:lstStyle/>
          <a:p>
            <a:r>
              <a:rPr lang="ru-RU" sz="2800" dirty="0" smtClean="0"/>
              <a:t>Основными задачами этих школ являются максимальное преодоление недостатков познавательной деятельности и эмоционально-волевой сферы умственно отсталых школьников, подготовка их к участию в производительном труде, социальная адаптация в условиях современного общества.</a:t>
            </a:r>
          </a:p>
          <a:p>
            <a:r>
              <a:rPr lang="ru-RU" sz="2800" dirty="0" smtClean="0"/>
              <a:t>В специальной (коррекционной) школе </a:t>
            </a:r>
            <a:r>
              <a:rPr lang="en-US" sz="2800" dirty="0" smtClean="0"/>
              <a:t>VIII </a:t>
            </a:r>
            <a:r>
              <a:rPr lang="ru-RU" sz="2800" dirty="0" smtClean="0"/>
              <a:t>вида преподаются как общеобразовательные предметы (такие, как русский язык, чтение, математика, география, история, естествознание, физкультура, рисование, музыка, черчение), так и специальные (коррекционные).</a:t>
            </a:r>
          </a:p>
          <a:p>
            <a:endParaRPr lang="ru-RU" sz="2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188640"/>
            <a:ext cx="7499350" cy="4800600"/>
          </a:xfrm>
        </p:spPr>
        <p:txBody>
          <a:bodyPr/>
          <a:lstStyle/>
          <a:p>
            <a:r>
              <a:rPr lang="ru-RU" sz="2400" dirty="0" smtClean="0"/>
              <a:t>К коррекционным занятиям в младших классах относятся занятия по развитию речи на основе ознакомления с предметами и явлениями окружающей действительности, специальные занятия по ритмике, а в старших (5-9) классах - социально-бытовая ориентировка (СБО).</a:t>
            </a:r>
          </a:p>
          <a:p>
            <a:r>
              <a:rPr lang="ru-RU" sz="2400" dirty="0" smtClean="0"/>
              <a:t>Специфической формой организации учебных занятий являются индивидуальные и групповые логопедические занятия, ЛФК и занятия по развитию психомоторики и сенсорных процессов.</a:t>
            </a:r>
          </a:p>
          <a:p>
            <a:r>
              <a:rPr lang="ru-RU" sz="2400" dirty="0" smtClean="0"/>
              <a:t>Важное место в специальных школах придается трудовому обучению. Оно уже с 4 класса носит профессиональный характер. В процессе обучения труду подростки осваивают доступные им профессии</a:t>
            </a:r>
            <a:r>
              <a:rPr lang="ru-RU" sz="2400" dirty="0" smtClean="0"/>
              <a:t>.</a:t>
            </a:r>
          </a:p>
          <a:p>
            <a:pPr algn="ctr">
              <a:buNone/>
            </a:pPr>
            <a:r>
              <a:rPr lang="ru-RU" sz="2400" dirty="0" smtClean="0">
                <a:solidFill>
                  <a:srgbClr val="C00000"/>
                </a:solidFill>
              </a:rPr>
              <a:t>Обучение в школе продолжается от восьми до одиннадцати лет. </a:t>
            </a:r>
          </a:p>
          <a:p>
            <a:endParaRPr lang="ru-RU" sz="24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0"/>
            <a:ext cx="7859390" cy="4800600"/>
          </a:xfrm>
        </p:spPr>
        <p:txBody>
          <a:bodyPr/>
          <a:lstStyle/>
          <a:p>
            <a:r>
              <a:rPr lang="ru-RU" sz="2400" dirty="0" smtClean="0"/>
              <a:t>Большинство выпускников специальных (коррекционных) школ </a:t>
            </a:r>
            <a:r>
              <a:rPr lang="en-US" sz="2400" dirty="0" smtClean="0"/>
              <a:t>VIII </a:t>
            </a:r>
            <a:r>
              <a:rPr lang="ru-RU" sz="2400" dirty="0" smtClean="0"/>
              <a:t>вида достаточно хорошо подготовлены к жизни обычного взрослого человека в обществе: они обустраивают свой быт, работают по полученной профессии, являются законопослушными гражданами своей страны. Лишь небольшая их часть, попав в неблагоприятные социальные условия, ведет аморальный образ жизни. Иногда выпускники специальных школ-интернатов испытывают значительные затруднения в решении сложных проблем самостоятельной жизни. Юноши и девушки, оставшиеся без родителей, выйдя из стен школы, не умеют правильно распорядиться своим имуществом, не всегда в состоянии экономно рассчитать свой бюджет. Они часто становятся жертвами обмана. Необходимо длительное сопровождение выпускников специальных школ социальным педагогом так, как это осуществляется за рубежом.</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188640"/>
            <a:ext cx="7499350" cy="6120680"/>
          </a:xfrm>
        </p:spPr>
        <p:txBody>
          <a:bodyPr/>
          <a:lstStyle/>
          <a:p>
            <a:r>
              <a:rPr lang="ru-RU" sz="2400" dirty="0" smtClean="0">
                <a:solidFill>
                  <a:srgbClr val="002060"/>
                </a:solidFill>
              </a:rPr>
              <a:t>Под </a:t>
            </a:r>
            <a:r>
              <a:rPr lang="ru-RU" sz="2400" i="1" dirty="0" smtClean="0">
                <a:solidFill>
                  <a:srgbClr val="002060"/>
                </a:solidFill>
              </a:rPr>
              <a:t>дефектом</a:t>
            </a:r>
            <a:r>
              <a:rPr lang="ru-RU" sz="2400" dirty="0" smtClean="0">
                <a:solidFill>
                  <a:srgbClr val="002060"/>
                </a:solidFill>
              </a:rPr>
              <a:t> (от лат. </a:t>
            </a:r>
            <a:r>
              <a:rPr lang="en-US" sz="2400" dirty="0" err="1" smtClean="0">
                <a:solidFill>
                  <a:srgbClr val="002060"/>
                </a:solidFill>
              </a:rPr>
              <a:t>Defectus</a:t>
            </a:r>
            <a:r>
              <a:rPr lang="ru-RU" sz="2400" dirty="0" smtClean="0">
                <a:solidFill>
                  <a:srgbClr val="002060"/>
                </a:solidFill>
              </a:rPr>
              <a:t> - недостаток) понимается физический или психический недостаток, вызывающий нарушение нормального развития ребенка.</a:t>
            </a:r>
          </a:p>
          <a:p>
            <a:pPr>
              <a:buNone/>
            </a:pPr>
            <a:endParaRPr lang="ru-RU" sz="2400" dirty="0" smtClean="0">
              <a:solidFill>
                <a:srgbClr val="002060"/>
              </a:solidFill>
            </a:endParaRPr>
          </a:p>
          <a:p>
            <a:r>
              <a:rPr lang="ru-RU" sz="2400" dirty="0" smtClean="0">
                <a:solidFill>
                  <a:srgbClr val="002060"/>
                </a:solidFill>
              </a:rPr>
              <a:t>Дефект одной из функций нарушает развитие ребенка только при определенных обстоятельствах. Влияние дефекта всегда двойственно: с одной стороны, он затрудняет нормальное протекание деятельности организма, с другой - служит усиленному развитию других функций, которые могли бы компенсировать недостаток. </a:t>
            </a:r>
          </a:p>
          <a:p>
            <a:endParaRPr lang="ru-RU" sz="2400" dirty="0" smtClean="0">
              <a:solidFill>
                <a:srgbClr val="002060"/>
              </a:solidFill>
            </a:endParaRPr>
          </a:p>
          <a:p>
            <a:r>
              <a:rPr lang="ru-RU" sz="2400" dirty="0" smtClean="0">
                <a:solidFill>
                  <a:srgbClr val="C00000"/>
                </a:solidFill>
              </a:rPr>
              <a:t>Л.С. </a:t>
            </a:r>
            <a:r>
              <a:rPr lang="ru-RU" sz="2400" dirty="0" err="1" smtClean="0">
                <a:solidFill>
                  <a:srgbClr val="C00000"/>
                </a:solidFill>
              </a:rPr>
              <a:t>Выготский</a:t>
            </a:r>
            <a:r>
              <a:rPr lang="ru-RU" sz="2400" dirty="0" smtClean="0">
                <a:solidFill>
                  <a:srgbClr val="C00000"/>
                </a:solidFill>
              </a:rPr>
              <a:t>: «Минус дефекта превращается в плюс компенсации». </a:t>
            </a:r>
            <a:endParaRPr lang="ru-RU" sz="2400" dirty="0">
              <a:solidFill>
                <a:srgbClr val="C00000"/>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260648"/>
            <a:ext cx="7499350" cy="4800600"/>
          </a:xfrm>
        </p:spPr>
        <p:txBody>
          <a:bodyPr/>
          <a:lstStyle/>
          <a:p>
            <a:pPr>
              <a:buNone/>
            </a:pPr>
            <a:r>
              <a:rPr lang="ru-RU" dirty="0" smtClean="0"/>
              <a:t>	Разнообразен </a:t>
            </a:r>
            <a:r>
              <a:rPr lang="ru-RU" dirty="0" smtClean="0"/>
              <a:t>круг профессий, которые могут освоить лица с выраженными интеллектуальными нарушениями:</a:t>
            </a:r>
          </a:p>
          <a:p>
            <a:pPr lvl="0"/>
            <a:r>
              <a:rPr lang="ru-RU" dirty="0" err="1" smtClean="0"/>
              <a:t>автослесарное</a:t>
            </a:r>
            <a:r>
              <a:rPr lang="ru-RU" dirty="0" smtClean="0"/>
              <a:t> дело;</a:t>
            </a:r>
          </a:p>
          <a:p>
            <a:pPr lvl="0"/>
            <a:r>
              <a:rPr lang="ru-RU" dirty="0" err="1" smtClean="0"/>
              <a:t>машино</a:t>
            </a:r>
            <a:r>
              <a:rPr lang="ru-RU" dirty="0" smtClean="0"/>
              <a:t>- и </a:t>
            </a:r>
            <a:r>
              <a:rPr lang="ru-RU" dirty="0" err="1" smtClean="0"/>
              <a:t>металлотехника</a:t>
            </a:r>
            <a:r>
              <a:rPr lang="ru-RU" dirty="0" smtClean="0"/>
              <a:t>;</a:t>
            </a:r>
          </a:p>
          <a:p>
            <a:pPr lvl="0"/>
            <a:r>
              <a:rPr lang="ru-RU" dirty="0" smtClean="0"/>
              <a:t>вязание, плетение;</a:t>
            </a:r>
          </a:p>
          <a:p>
            <a:pPr lvl="0"/>
            <a:r>
              <a:rPr lang="ru-RU" dirty="0" smtClean="0"/>
              <a:t>уборка помещений;</a:t>
            </a:r>
          </a:p>
          <a:p>
            <a:pPr lvl="0"/>
            <a:r>
              <a:rPr lang="ru-RU" dirty="0" smtClean="0"/>
              <a:t>садоводство, складское хозяйство;</a:t>
            </a:r>
          </a:p>
          <a:p>
            <a:pPr lvl="0"/>
            <a:r>
              <a:rPr lang="ru-RU" dirty="0" smtClean="0"/>
              <a:t>уход за больными и др.</a:t>
            </a:r>
          </a:p>
          <a:p>
            <a:endParaRPr lang="ru-RU"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188640"/>
            <a:ext cx="7499350" cy="4800600"/>
          </a:xfrm>
        </p:spPr>
        <p:txBody>
          <a:bodyPr/>
          <a:lstStyle/>
          <a:p>
            <a:r>
              <a:rPr lang="ru-RU" sz="2800" dirty="0" smtClean="0">
                <a:solidFill>
                  <a:srgbClr val="C00000"/>
                </a:solidFill>
              </a:rPr>
              <a:t>За рубежом (типичный пример - Финляндия) существует система «защищенного» труда, при которой умственно отсталые, работая в различных учреждениях, получают либо заработную плату, либо небольшие карманные деньги. В каждом округе есть свои мастерские и трудовые центры для умственно отсталых. В США, Бельгии, других странах существуют заводы и фабрики с высоким уровнем автоматизации производственных операций и контроля производства, на которых трудятся инвалиды, в том числе и умственно отсталые лица.</a:t>
            </a:r>
          </a:p>
          <a:p>
            <a:endParaRPr lang="ru-RU"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Рекомендации </a:t>
            </a:r>
            <a:r>
              <a:rPr lang="ru-RU" b="1" dirty="0" smtClean="0"/>
              <a:t>педагогам ОО</a:t>
            </a:r>
            <a:endParaRPr lang="ru-RU" dirty="0"/>
          </a:p>
        </p:txBody>
      </p:sp>
      <p:sp>
        <p:nvSpPr>
          <p:cNvPr id="3" name="Содержимое 2"/>
          <p:cNvSpPr>
            <a:spLocks noGrp="1"/>
          </p:cNvSpPr>
          <p:nvPr>
            <p:ph idx="1"/>
          </p:nvPr>
        </p:nvSpPr>
        <p:spPr>
          <a:xfrm>
            <a:off x="1115616" y="1340768"/>
            <a:ext cx="7818834" cy="4800600"/>
          </a:xfrm>
        </p:spPr>
        <p:txBody>
          <a:bodyPr/>
          <a:lstStyle/>
          <a:p>
            <a:r>
              <a:rPr lang="ru-RU" sz="2600" dirty="0" smtClean="0"/>
              <a:t>Массовое образовательное учреждение, принимая умственно отсталого ребенка, должно быть готово разделить ответственность за его судьбу, обучение и воспитание с его родителями, учителями-дефектологами. Умственно отсталые дети сегодня достаточно часто поступают в массовые детские сады и общеобразовательные школы. </a:t>
            </a:r>
          </a:p>
          <a:p>
            <a:endParaRPr lang="ru-RU" sz="26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188640"/>
            <a:ext cx="7499350" cy="4800600"/>
          </a:xfrm>
        </p:spPr>
        <p:txBody>
          <a:bodyPr/>
          <a:lstStyle/>
          <a:p>
            <a:r>
              <a:rPr lang="ru-RU" sz="2600" dirty="0" smtClean="0"/>
              <a:t>Умственно отсталый ребенок в группе или в классе нормально развивающихся детей требует особого к себе отношения. Однако воспитатель или учитель массового учреждения не должен этого подчеркивать перед остальными детьми. Педагогу следует помочь ребенку освоиться в коллективе сверстников, постараться подружить его с детьми. Важнее выбрать для него такое место в классе, чтобы в случае затруднений ему легко было оказывать помощь. Ребенок должен посильно участвовать в работе класса (группы), не задерживая темп ведения урока, занятия. Нельзя допускать, чтобы что-либо важное осталось не понятым, так как это может привести к недопониманию учебного материала в дальнейшем.</a:t>
            </a:r>
          </a:p>
          <a:p>
            <a:endParaRPr lang="ru-RU" sz="26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476672"/>
            <a:ext cx="7499350" cy="4800600"/>
          </a:xfrm>
        </p:spPr>
        <p:txBody>
          <a:bodyPr/>
          <a:lstStyle/>
          <a:p>
            <a:r>
              <a:rPr lang="ru-RU" sz="2800" dirty="0" smtClean="0"/>
              <a:t>Педагог общеобразовательного учреждения должен учитывать при обучении умственно отсталого ребенка особенности его познавательной деятельности. Новый учебный материал, необходимый для усвоения, нужно делить на маленькие порции и представлять для усвоения в наглядно-практических, </a:t>
            </a:r>
            <a:r>
              <a:rPr lang="ru-RU" sz="2800" dirty="0" err="1" smtClean="0"/>
              <a:t>деятельностных</a:t>
            </a:r>
            <a:r>
              <a:rPr lang="ru-RU" sz="2800" dirty="0" smtClean="0"/>
              <a:t> условиях, закрепление проводить на большом количестве тренировочных упражнений, многократно повторять усвоенное на разнообразном материале.</a:t>
            </a:r>
          </a:p>
          <a:p>
            <a:endParaRPr lang="ru-RU" sz="2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404664"/>
            <a:ext cx="7499350" cy="4800600"/>
          </a:xfrm>
        </p:spPr>
        <p:txBody>
          <a:bodyPr/>
          <a:lstStyle/>
          <a:p>
            <a:pPr>
              <a:buNone/>
            </a:pPr>
            <a:r>
              <a:rPr lang="ru-RU" dirty="0" smtClean="0"/>
              <a:t>Обучение </a:t>
            </a:r>
            <a:r>
              <a:rPr lang="ru-RU" dirty="0" smtClean="0"/>
              <a:t>умственно отсталого дошкольника и школьника в массовом учреждении </a:t>
            </a:r>
            <a:r>
              <a:rPr lang="ru-RU" dirty="0" smtClean="0">
                <a:solidFill>
                  <a:srgbClr val="C00000"/>
                </a:solidFill>
              </a:rPr>
              <a:t>требует повседневного участия родителей</a:t>
            </a:r>
            <a:r>
              <a:rPr lang="ru-RU" dirty="0" smtClean="0"/>
              <a:t>, так как основную часть коррекционной работы проводят именно они. </a:t>
            </a:r>
            <a:endParaRPr lang="ru-RU" dirty="0" smtClean="0"/>
          </a:p>
          <a:p>
            <a:pPr>
              <a:buNone/>
            </a:pPr>
            <a:r>
              <a:rPr lang="ru-RU" dirty="0" smtClean="0">
                <a:solidFill>
                  <a:srgbClr val="C00000"/>
                </a:solidFill>
              </a:rPr>
              <a:t>Ребенку </a:t>
            </a:r>
            <a:r>
              <a:rPr lang="ru-RU" dirty="0" smtClean="0">
                <a:solidFill>
                  <a:srgbClr val="C00000"/>
                </a:solidFill>
              </a:rPr>
              <a:t>необходима регулярная специализированная помощь </a:t>
            </a:r>
            <a:r>
              <a:rPr lang="ru-RU" dirty="0" err="1" smtClean="0">
                <a:solidFill>
                  <a:srgbClr val="C00000"/>
                </a:solidFill>
              </a:rPr>
              <a:t>олигофренопедагога</a:t>
            </a:r>
            <a:r>
              <a:rPr lang="ru-RU" dirty="0" smtClean="0">
                <a:solidFill>
                  <a:srgbClr val="C00000"/>
                </a:solidFill>
              </a:rPr>
              <a:t> и психолога, а родителям и учителю - его консультации.</a:t>
            </a:r>
          </a:p>
          <a:p>
            <a:endParaRPr lang="ru-RU"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88640"/>
            <a:ext cx="7499350" cy="1143000"/>
          </a:xfrm>
        </p:spPr>
        <p:txBody>
          <a:bodyPr>
            <a:normAutofit fontScale="90000"/>
          </a:bodyPr>
          <a:lstStyle/>
          <a:p>
            <a:pPr algn="ctr"/>
            <a:r>
              <a:rPr lang="ru-RU" b="1" dirty="0" smtClean="0"/>
              <a:t>Психология детей с задержкой психического развития </a:t>
            </a:r>
            <a:endParaRPr lang="ru-RU" dirty="0"/>
          </a:p>
        </p:txBody>
      </p:sp>
      <p:sp>
        <p:nvSpPr>
          <p:cNvPr id="3" name="Содержимое 2"/>
          <p:cNvSpPr>
            <a:spLocks noGrp="1"/>
          </p:cNvSpPr>
          <p:nvPr>
            <p:ph idx="1"/>
          </p:nvPr>
        </p:nvSpPr>
        <p:spPr>
          <a:xfrm>
            <a:off x="755576" y="1340768"/>
            <a:ext cx="8178874" cy="4800600"/>
          </a:xfrm>
        </p:spPr>
        <p:txBody>
          <a:bodyPr/>
          <a:lstStyle/>
          <a:p>
            <a:r>
              <a:rPr lang="ru-RU" sz="2000" i="1" dirty="0" smtClean="0"/>
              <a:t>Задержка психического развития</a:t>
            </a:r>
            <a:r>
              <a:rPr lang="ru-RU" sz="2000" dirty="0" smtClean="0"/>
              <a:t> - это замедление темпа развития психики ребенка, которое выражается в недостаточности общего запаса знаний, незрелости мышления, преобладании игровых интересов, быстрой </a:t>
            </a:r>
            <a:r>
              <a:rPr lang="ru-RU" sz="2000" dirty="0" err="1" smtClean="0"/>
              <a:t>пресыщаемости</a:t>
            </a:r>
            <a:r>
              <a:rPr lang="ru-RU" sz="2000" dirty="0" smtClean="0"/>
              <a:t> в интеллектуальной деятельности.</a:t>
            </a:r>
          </a:p>
          <a:p>
            <a:r>
              <a:rPr lang="ru-RU" sz="2000" dirty="0" smtClean="0"/>
              <a:t>ЗПР является пограничным состоянием между нормой и умственной отсталостью. Это понятие, которое говорит не о стойком, необратимом психическом недоразвитии, а о замедлении его темпа, которое чаще обнаруживается у ребенка при поступлении в школу. В отличие от детей, страдающих олигофренией, эти дети достаточно сообразительны в пределах имеющихся знаний, значительно более продуктивны в использовании помощи. При этом в одних случаях на первый план будет выступать задержка развития эмоциональной сферы (различные виды инфантилизма), а нарушения в интеллектуальной сфере будут выражены </a:t>
            </a:r>
            <a:r>
              <a:rPr lang="ru-RU" sz="2000" dirty="0" err="1" smtClean="0"/>
              <a:t>нерезко</a:t>
            </a:r>
            <a:r>
              <a:rPr lang="ru-RU" sz="2000" dirty="0" smtClean="0"/>
              <a:t>, в других случаях, наоборот, будет преобладать замедление </a:t>
            </a:r>
            <a:r>
              <a:rPr lang="ru-RU" sz="2000" dirty="0" smtClean="0"/>
              <a:t>развитие интеллектуальной </a:t>
            </a:r>
            <a:r>
              <a:rPr lang="ru-RU" sz="2000" dirty="0" smtClean="0"/>
              <a:t>сферы</a:t>
            </a:r>
            <a:r>
              <a:rPr lang="ru-RU" dirty="0" smtClean="0"/>
              <a:t>.</a:t>
            </a:r>
          </a:p>
          <a:p>
            <a:endParaRPr lang="ru-RU"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Основные формы ЗПР по Т.А</a:t>
            </a:r>
            <a:r>
              <a:rPr lang="ru-RU" dirty="0" smtClean="0"/>
              <a:t>. </a:t>
            </a:r>
            <a:r>
              <a:rPr lang="ru-RU" dirty="0" smtClean="0"/>
              <a:t>Власовой </a:t>
            </a:r>
            <a:r>
              <a:rPr lang="ru-RU" dirty="0" smtClean="0"/>
              <a:t>и М.С. </a:t>
            </a:r>
            <a:r>
              <a:rPr lang="ru-RU" dirty="0" smtClean="0"/>
              <a:t>Певзнер </a:t>
            </a:r>
            <a:endParaRPr lang="ru-RU" dirty="0"/>
          </a:p>
        </p:txBody>
      </p:sp>
      <p:sp>
        <p:nvSpPr>
          <p:cNvPr id="3" name="Содержимое 2"/>
          <p:cNvSpPr>
            <a:spLocks noGrp="1"/>
          </p:cNvSpPr>
          <p:nvPr>
            <p:ph idx="1"/>
          </p:nvPr>
        </p:nvSpPr>
        <p:spPr/>
        <p:txBody>
          <a:bodyPr/>
          <a:lstStyle/>
          <a:p>
            <a:pPr>
              <a:buNone/>
            </a:pPr>
            <a:r>
              <a:rPr lang="ru-RU" dirty="0" smtClean="0"/>
              <a:t>1) ЗПР, обусловленная психическим и психофизическим инфантилизмом (</a:t>
            </a:r>
            <a:r>
              <a:rPr lang="ru-RU" dirty="0" err="1" smtClean="0"/>
              <a:t>неосложненным</a:t>
            </a:r>
            <a:r>
              <a:rPr lang="ru-RU" dirty="0" smtClean="0"/>
              <a:t> и осложненным недоразвитием познавательной деятельности и речи, где основное место занимает недоразвитие эмоционально-волевой сферы);</a:t>
            </a:r>
          </a:p>
          <a:p>
            <a:pPr>
              <a:buNone/>
            </a:pPr>
            <a:r>
              <a:rPr lang="ru-RU" dirty="0" smtClean="0"/>
              <a:t>2) ЗПР, обусловленная длительными астеническими и </a:t>
            </a:r>
            <a:r>
              <a:rPr lang="ru-RU" dirty="0" err="1" smtClean="0"/>
              <a:t>церебрастеническими</a:t>
            </a:r>
            <a:r>
              <a:rPr lang="ru-RU" dirty="0" smtClean="0"/>
              <a:t> состояниями.</a:t>
            </a:r>
          </a:p>
          <a:p>
            <a:endParaRPr lang="ru-RU"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260648"/>
            <a:ext cx="7499350" cy="4800600"/>
          </a:xfrm>
        </p:spPr>
        <p:txBody>
          <a:bodyPr/>
          <a:lstStyle/>
          <a:p>
            <a:r>
              <a:rPr lang="ru-RU" sz="3000" dirty="0" smtClean="0"/>
              <a:t>Т.А. Власова и М.С. Певзнер (1967, 1973) указывают на то, что в клинической практике под задержкой психического развития понимают интеллектуальные расстройства, обусловленные недоразвитием эмоционально-волевой сферы (психический инфантилизм) либо недоразвитием познавательной деятельности вследствие ранних органических поражений головного мозга (чаще в форме </a:t>
            </a:r>
            <a:r>
              <a:rPr lang="ru-RU" sz="3000" dirty="0" err="1" smtClean="0"/>
              <a:t>церебрастенических</a:t>
            </a:r>
            <a:r>
              <a:rPr lang="ru-RU" sz="3000" dirty="0" smtClean="0"/>
              <a:t> состояний) или генетическим дефектом.</a:t>
            </a:r>
          </a:p>
          <a:p>
            <a:endParaRPr lang="ru-RU"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55576" y="188640"/>
            <a:ext cx="7859390" cy="4800600"/>
          </a:xfrm>
        </p:spPr>
        <p:txBody>
          <a:bodyPr/>
          <a:lstStyle/>
          <a:p>
            <a:r>
              <a:rPr lang="ru-RU" sz="2400" dirty="0" smtClean="0"/>
              <a:t>Т.А. Власова, М.С. Певзнер (1967,1973), К.С. Лебединская (1975), В.В. Ковалев (1975) рассматривают интеллектуальные расстройства при ЗПР как следствие </a:t>
            </a:r>
            <a:r>
              <a:rPr lang="ru-RU" sz="2400" dirty="0" err="1" smtClean="0"/>
              <a:t>дизонтогенеза</a:t>
            </a:r>
            <a:r>
              <a:rPr lang="ru-RU" sz="2400" dirty="0" smtClean="0"/>
              <a:t>. К дизонтогенетическим формам пограничных состояний интеллектуальной недостаточности В.В. Ковалев относит общую задержку развития (чаще по типу психического инфантилизма), частичную задержку умственного развития (речевого, психомоторного, школьных навыков: чтения, письма, счета).</a:t>
            </a:r>
          </a:p>
          <a:p>
            <a:r>
              <a:rPr lang="ru-RU" sz="2400" dirty="0" smtClean="0"/>
              <a:t>Ряд ученых (Л.С. </a:t>
            </a:r>
            <a:r>
              <a:rPr lang="ru-RU" sz="2400" dirty="0" err="1" smtClean="0"/>
              <a:t>Выготский</a:t>
            </a:r>
            <a:r>
              <a:rPr lang="ru-RU" sz="2400" dirty="0" smtClean="0"/>
              <a:t> (1931), Т.А. Власова (1956, 1967, 1972), М.С. Певзнер (1965), Т.А. Власова и К.С. Лебединская (1975)) подчеркивают, что психический </a:t>
            </a:r>
            <a:r>
              <a:rPr lang="ru-RU" sz="2400" dirty="0" err="1" smtClean="0"/>
              <a:t>дизонтогенез</a:t>
            </a:r>
            <a:r>
              <a:rPr lang="ru-RU" sz="2400" dirty="0" smtClean="0"/>
              <a:t> в детском возрасте всегда проявляется в сочетании явлений повреждения одних функций и недоразвития других, тесно связанных с поврежденными функциями.</a:t>
            </a:r>
          </a:p>
          <a:p>
            <a:endParaRPr lang="ru-RU"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99592" y="188640"/>
            <a:ext cx="7787382" cy="4800600"/>
          </a:xfrm>
        </p:spPr>
        <p:txBody>
          <a:bodyPr/>
          <a:lstStyle/>
          <a:p>
            <a:pPr lvl="0"/>
            <a:r>
              <a:rPr lang="ru-RU" sz="2300" i="1" dirty="0" smtClean="0"/>
              <a:t>первичные дефекты</a:t>
            </a:r>
            <a:r>
              <a:rPr lang="ru-RU" sz="2300" dirty="0" smtClean="0"/>
              <a:t>, относятся частные и общие нарушения функций центральной нервной системы, а также несоответствие уровня развития возрастной норме (недоразвитие, задержка, </a:t>
            </a:r>
            <a:r>
              <a:rPr lang="ru-RU" sz="2300" dirty="0" err="1" smtClean="0"/>
              <a:t>асинхрония</a:t>
            </a:r>
            <a:r>
              <a:rPr lang="ru-RU" sz="2300" dirty="0" smtClean="0"/>
              <a:t> развития, явления ретардации, регресса и акселерации), нарушения </a:t>
            </a:r>
            <a:r>
              <a:rPr lang="ru-RU" sz="2300" dirty="0" err="1" smtClean="0"/>
              <a:t>межфункциональных</a:t>
            </a:r>
            <a:r>
              <a:rPr lang="ru-RU" sz="2300" dirty="0" smtClean="0"/>
              <a:t> связей. Он является следствием таких нарушений, как недоразвитие или повреждение мозга. Проявляется первичный дефект в виде нарушений слуха, зрения, паралича, нарушений умственной работоспособности, мозговых дисфункций и т. д.;</a:t>
            </a:r>
          </a:p>
          <a:p>
            <a:pPr lvl="0"/>
            <a:r>
              <a:rPr lang="ru-RU" sz="2300" i="1" dirty="0" smtClean="0"/>
              <a:t>вторичные дефекты</a:t>
            </a:r>
            <a:r>
              <a:rPr lang="ru-RU" sz="2300" dirty="0" smtClean="0"/>
              <a:t>, возникают в ходе развития ребенка с нарушениями психофизиологического развития в том случае, если социальное окружение не компенсирует этих нарушений, а, напротив, детерминирует отклонения в личностном развитии.</a:t>
            </a:r>
          </a:p>
          <a:p>
            <a:endParaRPr lang="ru-RU"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0"/>
            <a:ext cx="7499350" cy="4800600"/>
          </a:xfrm>
        </p:spPr>
        <p:txBody>
          <a:bodyPr/>
          <a:lstStyle/>
          <a:p>
            <a:pPr>
              <a:buNone/>
            </a:pPr>
            <a:r>
              <a:rPr lang="ru-RU" dirty="0" smtClean="0"/>
              <a:t>		Среди </a:t>
            </a:r>
            <a:r>
              <a:rPr lang="ru-RU" dirty="0" smtClean="0"/>
              <a:t>клинических форм задержки психического развития, как уже отмечалось, большое место занимает инфантилизм, который первоначально описывался как комплекс соматических признаков. </a:t>
            </a:r>
            <a:endParaRPr lang="ru-RU" dirty="0" smtClean="0"/>
          </a:p>
          <a:p>
            <a:pPr>
              <a:buNone/>
            </a:pPr>
            <a:r>
              <a:rPr lang="ru-RU" dirty="0" smtClean="0"/>
              <a:t>		По </a:t>
            </a:r>
            <a:r>
              <a:rPr lang="ru-RU" dirty="0" smtClean="0"/>
              <a:t>Л.С. </a:t>
            </a:r>
            <a:r>
              <a:rPr lang="ru-RU" dirty="0" err="1" smtClean="0"/>
              <a:t>Выготскому</a:t>
            </a:r>
            <a:r>
              <a:rPr lang="ru-RU" dirty="0" smtClean="0"/>
              <a:t> (1931) инфантилизм представляет собой расстройство процесса инволюции. Ребенок переходит в очередной возрастной период, сохраняя черты, присущие более раннему возрасту.</a:t>
            </a:r>
          </a:p>
          <a:p>
            <a:pPr>
              <a:buNone/>
            </a:pPr>
            <a:endParaRPr lang="ru-RU"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0"/>
            <a:ext cx="7499350" cy="4800600"/>
          </a:xfrm>
        </p:spPr>
        <p:txBody>
          <a:bodyPr/>
          <a:lstStyle/>
          <a:p>
            <a:r>
              <a:rPr lang="ru-RU" sz="2400" dirty="0" smtClean="0"/>
              <a:t>Существуют расхождения во взглядах на трактовку инфантилизма: одни оценивают описанные состояния как вариант олигофрении (С.С. Мнухин, 1959), другие - как вариант задержки развития (И.А. </a:t>
            </a:r>
            <a:r>
              <a:rPr lang="ru-RU" sz="2400" dirty="0" err="1" smtClean="0"/>
              <a:t>Юркова</a:t>
            </a:r>
            <a:r>
              <a:rPr lang="ru-RU" sz="2400" dirty="0" smtClean="0"/>
              <a:t>, 1960).</a:t>
            </a:r>
          </a:p>
          <a:p>
            <a:r>
              <a:rPr lang="ru-RU" sz="2400" dirty="0" smtClean="0"/>
              <a:t>В настоящее время инфантилизм рассматривается как аномалия развития, в ряде случаев инфантилизм расценивается как временное состояние, которое в зависимости от клинической картины в детском возрасте может иметь благополучную динамику, описанную в научной литературе как «</a:t>
            </a:r>
            <a:r>
              <a:rPr lang="ru-RU" sz="2400" dirty="0" err="1" smtClean="0"/>
              <a:t>инфантильно-грацильный</a:t>
            </a:r>
            <a:r>
              <a:rPr lang="ru-RU" sz="2400" dirty="0" smtClean="0"/>
              <a:t>» и «гармонический инфантилизм».</a:t>
            </a:r>
          </a:p>
          <a:p>
            <a:r>
              <a:rPr lang="ru-RU" sz="2400" dirty="0" smtClean="0"/>
              <a:t>Исследователи полагают, что психический инфантилизм может явиться почвой для формирования различных типов психопатии.</a:t>
            </a:r>
          </a:p>
          <a:p>
            <a:endParaRPr lang="ru-RU" sz="24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0"/>
            <a:ext cx="7499350" cy="4800600"/>
          </a:xfrm>
        </p:spPr>
        <p:txBody>
          <a:bodyPr/>
          <a:lstStyle/>
          <a:p>
            <a:pPr>
              <a:buNone/>
            </a:pPr>
            <a:r>
              <a:rPr lang="ru-RU" dirty="0" smtClean="0"/>
              <a:t>	</a:t>
            </a:r>
            <a:r>
              <a:rPr lang="ru-RU" sz="2000" b="1" dirty="0" smtClean="0">
                <a:solidFill>
                  <a:srgbClr val="C00000"/>
                </a:solidFill>
              </a:rPr>
              <a:t>Первая </a:t>
            </a:r>
            <a:r>
              <a:rPr lang="ru-RU" sz="2000" b="1" dirty="0" smtClean="0">
                <a:solidFill>
                  <a:srgbClr val="C00000"/>
                </a:solidFill>
              </a:rPr>
              <a:t>клиническая классификация инфантилизма дана </a:t>
            </a:r>
            <a:r>
              <a:rPr lang="ru-RU" sz="2000" b="1" dirty="0" smtClean="0">
                <a:solidFill>
                  <a:srgbClr val="C00000"/>
                </a:solidFill>
              </a:rPr>
              <a:t>                Г.Е</a:t>
            </a:r>
            <a:r>
              <a:rPr lang="ru-RU" sz="2000" b="1" dirty="0" smtClean="0">
                <a:solidFill>
                  <a:srgbClr val="C00000"/>
                </a:solidFill>
              </a:rPr>
              <a:t>. Сухаревой, подразделяющей его на две группы: гармонический и дисгармонический</a:t>
            </a:r>
            <a:r>
              <a:rPr lang="ru-RU" sz="2000" dirty="0" smtClean="0"/>
              <a:t>.</a:t>
            </a:r>
          </a:p>
          <a:p>
            <a:pPr>
              <a:buNone/>
            </a:pPr>
            <a:r>
              <a:rPr lang="ru-RU" sz="2000" dirty="0" smtClean="0"/>
              <a:t>	В </a:t>
            </a:r>
            <a:r>
              <a:rPr lang="ru-RU" sz="2000" dirty="0" smtClean="0"/>
              <a:t>рамках дисгармонического инфантилизма Г.Е. Сухарева описывает следующие 3 варианта:</a:t>
            </a:r>
          </a:p>
          <a:p>
            <a:pPr>
              <a:buNone/>
            </a:pPr>
            <a:r>
              <a:rPr lang="ru-RU" sz="2000" dirty="0" smtClean="0"/>
              <a:t>1) инфантилизм с более грубыми отклонениями в эмоционально-волевой сфере: повышенной возбудимостью, раздражительностью. Такие дети «угрожали» в смысле возможности развития психопатии;</a:t>
            </a:r>
          </a:p>
          <a:p>
            <a:pPr>
              <a:buNone/>
            </a:pPr>
            <a:r>
              <a:rPr lang="ru-RU" sz="2000" dirty="0" smtClean="0"/>
              <a:t>2) инфантилизм, сочетающийся с </a:t>
            </a:r>
            <a:r>
              <a:rPr lang="ru-RU" sz="2000" dirty="0" err="1" smtClean="0"/>
              <a:t>гипогенитализмом</a:t>
            </a:r>
            <a:r>
              <a:rPr lang="ru-RU" sz="2000" dirty="0" smtClean="0"/>
              <a:t>, нарушениями работы гипофиза и другими видами патологии;</a:t>
            </a:r>
          </a:p>
          <a:p>
            <a:pPr>
              <a:buNone/>
            </a:pPr>
            <a:r>
              <a:rPr lang="ru-RU" sz="2000" dirty="0" smtClean="0"/>
              <a:t>3) органический инфантилизм с некоторой упрощенностью эмоциональной сферы, нестойкостью и малой </a:t>
            </a:r>
            <a:r>
              <a:rPr lang="ru-RU" sz="2000" dirty="0" err="1" smtClean="0"/>
              <a:t>дифференцированностью</a:t>
            </a:r>
            <a:r>
              <a:rPr lang="ru-RU" sz="2000" dirty="0" smtClean="0"/>
              <a:t> привязанностей, </a:t>
            </a:r>
            <a:r>
              <a:rPr lang="ru-RU" sz="2000" dirty="0" err="1" smtClean="0"/>
              <a:t>тугоподвижностью</a:t>
            </a:r>
            <a:r>
              <a:rPr lang="ru-RU" sz="2000" dirty="0" smtClean="0"/>
              <a:t> мышления.</a:t>
            </a:r>
          </a:p>
          <a:p>
            <a:pPr>
              <a:buNone/>
            </a:pPr>
            <a:r>
              <a:rPr lang="ru-RU" sz="2000" dirty="0" smtClean="0"/>
              <a:t>		При </a:t>
            </a:r>
            <a:r>
              <a:rPr lang="ru-RU" sz="2000" dirty="0" smtClean="0"/>
              <a:t>гармоническом инфантилизме психическое развитие ребенка соответствует более младшему возрасту, нередко сочетается с соответствующими пропорциями телосложения.</a:t>
            </a:r>
          </a:p>
          <a:p>
            <a:endParaRPr lang="ru-RU"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27584" y="260648"/>
            <a:ext cx="8106866" cy="5987752"/>
          </a:xfrm>
        </p:spPr>
        <p:txBody>
          <a:bodyPr/>
          <a:lstStyle/>
          <a:p>
            <a:pPr>
              <a:buNone/>
            </a:pPr>
            <a:r>
              <a:rPr lang="ru-RU" dirty="0" smtClean="0"/>
              <a:t>	</a:t>
            </a:r>
            <a:r>
              <a:rPr lang="ru-RU" sz="3000" dirty="0" smtClean="0">
                <a:solidFill>
                  <a:srgbClr val="C00000"/>
                </a:solidFill>
              </a:rPr>
              <a:t>Классификация М.С. Певзнера :</a:t>
            </a:r>
            <a:endParaRPr lang="ru-RU" sz="3000" dirty="0" smtClean="0">
              <a:solidFill>
                <a:srgbClr val="C00000"/>
              </a:solidFill>
            </a:endParaRPr>
          </a:p>
          <a:p>
            <a:pPr lvl="0"/>
            <a:r>
              <a:rPr lang="ru-RU" sz="3000" dirty="0" smtClean="0"/>
              <a:t>инфантилизм </a:t>
            </a:r>
            <a:r>
              <a:rPr lang="ru-RU" sz="3000" dirty="0" smtClean="0"/>
              <a:t>с недоразвитием эмоционально-волевой сферы при сохранном интеллекте. В последних работах автора этот вариант стал именоваться </a:t>
            </a:r>
            <a:r>
              <a:rPr lang="ru-RU" sz="3000" dirty="0" err="1" smtClean="0"/>
              <a:t>неосложненной</a:t>
            </a:r>
            <a:r>
              <a:rPr lang="ru-RU" sz="3000" dirty="0" smtClean="0"/>
              <a:t> формой инфантилизма;</a:t>
            </a:r>
          </a:p>
          <a:p>
            <a:pPr lvl="0"/>
            <a:r>
              <a:rPr lang="ru-RU" sz="3000" dirty="0" smtClean="0"/>
              <a:t>инфантилизм с недоразвитием познавательной деятельности;</a:t>
            </a:r>
          </a:p>
          <a:p>
            <a:pPr lvl="0"/>
            <a:r>
              <a:rPr lang="ru-RU" sz="3000" dirty="0" smtClean="0"/>
              <a:t>инфантилизм, осложненный </a:t>
            </a:r>
            <a:r>
              <a:rPr lang="ru-RU" sz="3000" dirty="0" err="1" smtClean="0"/>
              <a:t>церебрастеническим</a:t>
            </a:r>
            <a:r>
              <a:rPr lang="ru-RU" sz="3000" dirty="0" smtClean="0"/>
              <a:t> синдромом. </a:t>
            </a:r>
            <a:endParaRPr lang="ru-RU" sz="3000" dirty="0" smtClean="0"/>
          </a:p>
          <a:p>
            <a:pPr lvl="0">
              <a:buNone/>
            </a:pPr>
            <a:r>
              <a:rPr lang="ru-RU" sz="3000" dirty="0" smtClean="0"/>
              <a:t>	</a:t>
            </a:r>
            <a:r>
              <a:rPr lang="ru-RU" sz="3000" dirty="0" smtClean="0"/>
              <a:t>	М.А</a:t>
            </a:r>
            <a:r>
              <a:rPr lang="ru-RU" sz="3000" dirty="0" smtClean="0"/>
              <a:t>. Певзнер связывает инфантилизм с недоразвитием лобно-диэнцефальных систем.</a:t>
            </a:r>
          </a:p>
          <a:p>
            <a:endParaRPr lang="ru-RU" sz="30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620688"/>
            <a:ext cx="7499350" cy="4800600"/>
          </a:xfrm>
        </p:spPr>
        <p:txBody>
          <a:bodyPr/>
          <a:lstStyle/>
          <a:p>
            <a:pPr>
              <a:buNone/>
            </a:pPr>
            <a:r>
              <a:rPr lang="ru-RU" dirty="0" smtClean="0"/>
              <a:t>		Г.Е</a:t>
            </a:r>
            <a:r>
              <a:rPr lang="ru-RU" dirty="0" smtClean="0"/>
              <a:t>. Сухарева, М.С. Певзнер, И.А. </a:t>
            </a:r>
            <a:r>
              <a:rPr lang="ru-RU" dirty="0" err="1" smtClean="0"/>
              <a:t>Юркова</a:t>
            </a:r>
            <a:r>
              <a:rPr lang="ru-RU" dirty="0" smtClean="0"/>
              <a:t> считают основными признаками инфантилизма недоразвитие аффективно-волевой сферы с яркостью эмоций и их влиянием на поступки и действия, поверхностный, игровой характер интересов, слабую способность к волевому усилию, повышенный фон настроения.</a:t>
            </a:r>
          </a:p>
          <a:p>
            <a:endParaRPr lang="ru-RU"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260648"/>
            <a:ext cx="7499350" cy="4800600"/>
          </a:xfrm>
        </p:spPr>
        <p:txBody>
          <a:bodyPr/>
          <a:lstStyle/>
          <a:p>
            <a:pPr>
              <a:buNone/>
            </a:pPr>
            <a:r>
              <a:rPr lang="ru-RU" dirty="0" smtClean="0"/>
              <a:t>		</a:t>
            </a:r>
            <a:r>
              <a:rPr lang="ru-RU" sz="3000" dirty="0" smtClean="0"/>
              <a:t>К.С</a:t>
            </a:r>
            <a:r>
              <a:rPr lang="ru-RU" sz="3000" dirty="0" smtClean="0"/>
              <a:t>. Лебединская, исходя из этиологического принципа, различает четыре основных варианта ЗПР:</a:t>
            </a:r>
          </a:p>
          <a:p>
            <a:pPr lvl="0"/>
            <a:r>
              <a:rPr lang="ru-RU" sz="3000" dirty="0" smtClean="0"/>
              <a:t>ЗПР конституционального происхождения;</a:t>
            </a:r>
          </a:p>
          <a:p>
            <a:pPr lvl="0"/>
            <a:r>
              <a:rPr lang="ru-RU" sz="3000" dirty="0" smtClean="0"/>
              <a:t>ЗПР соматогенного происхождения;</a:t>
            </a:r>
          </a:p>
          <a:p>
            <a:pPr lvl="0"/>
            <a:r>
              <a:rPr lang="ru-RU" sz="3000" dirty="0" smtClean="0"/>
              <a:t>ЗПР психогенного происхождения;</a:t>
            </a:r>
          </a:p>
          <a:p>
            <a:pPr lvl="0"/>
            <a:r>
              <a:rPr lang="ru-RU" sz="3000" dirty="0" smtClean="0"/>
              <a:t>ЗПР церебрально-органического генеза.</a:t>
            </a:r>
          </a:p>
          <a:p>
            <a:pPr>
              <a:buNone/>
            </a:pPr>
            <a:r>
              <a:rPr lang="ru-RU" sz="3000" dirty="0" smtClean="0"/>
              <a:t>		В </a:t>
            </a:r>
            <a:r>
              <a:rPr lang="ru-RU" sz="3000" dirty="0" smtClean="0"/>
              <a:t>клинико-психологической структуре каждого из перечисленных вариантов ЗПР имеется специфическое сочетание незрелости эмоциональной и интеллектуальной сферы.</a:t>
            </a:r>
          </a:p>
          <a:p>
            <a:endParaRPr lang="ru-RU"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260648"/>
            <a:ext cx="7499350" cy="4800600"/>
          </a:xfrm>
        </p:spPr>
        <p:txBody>
          <a:bodyPr/>
          <a:lstStyle/>
          <a:p>
            <a:pPr>
              <a:buNone/>
            </a:pPr>
            <a:r>
              <a:rPr lang="ru-RU" dirty="0" smtClean="0"/>
              <a:t>		</a:t>
            </a:r>
            <a:r>
              <a:rPr lang="ru-RU" sz="2400" b="1" dirty="0" smtClean="0">
                <a:solidFill>
                  <a:srgbClr val="C00000"/>
                </a:solidFill>
              </a:rPr>
              <a:t>При </a:t>
            </a:r>
            <a:r>
              <a:rPr lang="ru-RU" sz="2400" b="1" dirty="0" smtClean="0">
                <a:solidFill>
                  <a:srgbClr val="C00000"/>
                </a:solidFill>
              </a:rPr>
              <a:t>ЗПР конституционного происхождения </a:t>
            </a:r>
            <a:r>
              <a:rPr lang="ru-RU" sz="2400" dirty="0" smtClean="0"/>
              <a:t>инфантильности психики часто соответствует инфантильный тип телосложения человека, отличающегося детской пластичностью мимики и моторики. Эмоциональная сфера этих детей как бы находится на более ранней ступени развития, соответствуя психическому складу ребенка более раннего возраста: яркость и живость эмоций, преобладание эмоциональных реакций в поведении, в проявлении игровых интересов, высокой внушаемости и недостаточной самостоятельности. Эти дети неутомимы в игре, в которой проявляют много творчества и выдумки, и в то же время быстро пресыщаются интеллектуальной деятельностью. Школа для них является продолжением игры, они приносят с собой кукол, забираясь с ними под парту. </a:t>
            </a:r>
            <a:endParaRPr lang="ru-RU" sz="24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332656"/>
            <a:ext cx="7499350" cy="4800600"/>
          </a:xfrm>
        </p:spPr>
        <p:txBody>
          <a:bodyPr/>
          <a:lstStyle/>
          <a:p>
            <a:pPr>
              <a:buNone/>
            </a:pPr>
            <a:r>
              <a:rPr lang="ru-RU" dirty="0" smtClean="0"/>
              <a:t>		</a:t>
            </a:r>
            <a:r>
              <a:rPr lang="ru-RU" sz="2800" dirty="0" smtClean="0"/>
              <a:t>Психологи </a:t>
            </a:r>
            <a:r>
              <a:rPr lang="ru-RU" sz="2800" dirty="0" smtClean="0"/>
              <a:t>советуют родителям таких детей не отдавать их рано в школу, дать им возможность «доиграть». В первом классе малая направленность на длительную интеллектуальную деятельность сопровождается неумением подчиняться правилам дисциплины (Т.А. Власова, М.С. Певзнер). Следует помнить, что незрелость эмоциональной сферы затрудняет социальную адаптацию. Неблагоприятные условия жизни могут способствовать патологическому формированию личности по неустойчивому типу (Г.Е. Сухарева и др.).</a:t>
            </a:r>
            <a:endParaRPr lang="ru-RU" sz="2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476672"/>
            <a:ext cx="7643366" cy="4800600"/>
          </a:xfrm>
        </p:spPr>
        <p:txBody>
          <a:bodyPr/>
          <a:lstStyle/>
          <a:p>
            <a:pPr>
              <a:buNone/>
            </a:pPr>
            <a:r>
              <a:rPr lang="ru-RU" dirty="0" smtClean="0"/>
              <a:t>		</a:t>
            </a:r>
            <a:r>
              <a:rPr lang="ru-RU" sz="2000" b="1" dirty="0" smtClean="0">
                <a:solidFill>
                  <a:srgbClr val="C00000"/>
                </a:solidFill>
              </a:rPr>
              <a:t>При </a:t>
            </a:r>
            <a:r>
              <a:rPr lang="ru-RU" sz="2000" b="1" dirty="0" smtClean="0">
                <a:solidFill>
                  <a:srgbClr val="C00000"/>
                </a:solidFill>
              </a:rPr>
              <a:t>соматогенной ЗПР</a:t>
            </a:r>
            <a:r>
              <a:rPr lang="ru-RU" sz="2000" dirty="0" smtClean="0"/>
              <a:t> эмоциональная незрелость обусловлена длительными хроническими заболеваниями, пороками в развитии сердца и т. д. Снижение физической активности в данном случае стимулирует недостаток информации, становление жизненно важных психических функций тормозится. Хроническая физическая и психическая астения задерживают развитие активных форм деятельности, способствуют формированию таких черт характера, как робость, боязливость, неуверенность в своих силах. Эти же свойства в значительной степени обусловливаются созданием для больного или физически ослабленного ребенка режима ограничений и запретов. </a:t>
            </a:r>
            <a:endParaRPr lang="ru-RU" sz="2000" dirty="0" smtClean="0"/>
          </a:p>
          <a:p>
            <a:pPr>
              <a:buNone/>
            </a:pPr>
            <a:r>
              <a:rPr lang="ru-RU" sz="2000" dirty="0" smtClean="0"/>
              <a:t>	</a:t>
            </a:r>
            <a:r>
              <a:rPr lang="ru-RU" sz="2000" dirty="0" smtClean="0"/>
              <a:t>	Таким </a:t>
            </a:r>
            <a:r>
              <a:rPr lang="ru-RU" sz="2000" dirty="0" smtClean="0"/>
              <a:t>образом, к явлениям, обусловленным болезнью, добавляется искусственная </a:t>
            </a:r>
            <a:r>
              <a:rPr lang="ru-RU" sz="2000" dirty="0" err="1" smtClean="0"/>
              <a:t>инфантилизация</a:t>
            </a:r>
            <a:r>
              <a:rPr lang="ru-RU" sz="2000" dirty="0" smtClean="0"/>
              <a:t>, вызванная условиями </a:t>
            </a:r>
            <a:r>
              <a:rPr lang="ru-RU" sz="2000" dirty="0" err="1" smtClean="0"/>
              <a:t>гиперопеки</a:t>
            </a:r>
            <a:r>
              <a:rPr lang="ru-RU" sz="2000" dirty="0" smtClean="0"/>
              <a:t>. Таких детей легко отличить от обычных сверстников: они не пытаются самостоятельно отвечать на поставленные им элементарные вопросы, а если и отвечают, все время оглядываются на маму, одобрит ли она их ответ или нет.</a:t>
            </a:r>
          </a:p>
          <a:p>
            <a:endParaRPr lang="ru-RU" sz="20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0"/>
            <a:ext cx="7499350" cy="4800600"/>
          </a:xfrm>
        </p:spPr>
        <p:txBody>
          <a:bodyPr/>
          <a:lstStyle/>
          <a:p>
            <a:pPr>
              <a:buNone/>
            </a:pPr>
            <a:r>
              <a:rPr lang="ru-RU" dirty="0" smtClean="0"/>
              <a:t>		</a:t>
            </a:r>
            <a:r>
              <a:rPr lang="ru-RU" sz="2000" b="1" dirty="0" smtClean="0">
                <a:solidFill>
                  <a:srgbClr val="C00000"/>
                </a:solidFill>
              </a:rPr>
              <a:t>ЗПР </a:t>
            </a:r>
            <a:r>
              <a:rPr lang="ru-RU" sz="2000" b="1" dirty="0" smtClean="0">
                <a:solidFill>
                  <a:srgbClr val="C00000"/>
                </a:solidFill>
              </a:rPr>
              <a:t>психогенного происхождения </a:t>
            </a:r>
            <a:r>
              <a:rPr lang="ru-RU" sz="2000" dirty="0" smtClean="0"/>
              <a:t>связана с неблагоприятными условиями воспитания. Социальный генез этой аномалии развития не исключает ее патологического характера. Как известно, при раннем возникновении и длительном воздействии психотравмирующего фактора могут возникнуть стойкие сдвиги нервно-психической сферы ребенка, обусловливающие патологическое развитие его личности. Так, в условиях безнадзорности может формироваться патологическое развитие личности по типу психической неустойчивости: неумение тормозить свои эмоции, желания, импульсивность, отсутствие чувства долга и ответственности. В условиях </a:t>
            </a:r>
            <a:r>
              <a:rPr lang="ru-RU" sz="2000" dirty="0" err="1" smtClean="0"/>
              <a:t>гиперопеки</a:t>
            </a:r>
            <a:r>
              <a:rPr lang="ru-RU" sz="2000" dirty="0" smtClean="0"/>
              <a:t> психогенная задержка эмоционального развития проявляется в формировании эгоцентрических установок, неспособности к волевому усилию, труду. В психотравмирующих условиях воспитания, когда преобладают жестокость либо грубая авторитарность, нередко формируется невротическое развитие личности, при котором ЗПР будет проявляться как отсутствие инициативы и самостоятельности, робость, боязливость.</a:t>
            </a:r>
          </a:p>
          <a:p>
            <a:endParaRPr lang="ru-RU"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0"/>
            <a:ext cx="7499350" cy="4800600"/>
          </a:xfrm>
        </p:spPr>
        <p:txBody>
          <a:bodyPr/>
          <a:lstStyle/>
          <a:p>
            <a:r>
              <a:rPr lang="ru-RU" sz="3000" dirty="0" smtClean="0">
                <a:solidFill>
                  <a:srgbClr val="000066"/>
                </a:solidFill>
              </a:rPr>
              <a:t>Важнейшим фактором возникновения вторичного дефекта является </a:t>
            </a:r>
            <a:r>
              <a:rPr lang="ru-RU" sz="3000" i="1" dirty="0" smtClean="0">
                <a:solidFill>
                  <a:srgbClr val="A50021"/>
                </a:solidFill>
              </a:rPr>
              <a:t>социальная </a:t>
            </a:r>
            <a:r>
              <a:rPr lang="ru-RU" sz="3000" i="1" dirty="0" err="1" smtClean="0">
                <a:solidFill>
                  <a:srgbClr val="A50021"/>
                </a:solidFill>
              </a:rPr>
              <a:t>депривация</a:t>
            </a:r>
            <a:r>
              <a:rPr lang="ru-RU" sz="3000" dirty="0" smtClean="0">
                <a:solidFill>
                  <a:srgbClr val="000066"/>
                </a:solidFill>
              </a:rPr>
              <a:t>. Дефект, препятствующий нормальному общению ребенка со сверстниками и взрослыми, тормозит усвоение им знаний и навыков, развитие в целом. В целом проблема социальной </a:t>
            </a:r>
            <a:r>
              <a:rPr lang="ru-RU" sz="3000" dirty="0" err="1" smtClean="0">
                <a:solidFill>
                  <a:srgbClr val="000066"/>
                </a:solidFill>
              </a:rPr>
              <a:t>депривации</a:t>
            </a:r>
            <a:r>
              <a:rPr lang="ru-RU" sz="3000" dirty="0" smtClean="0">
                <a:solidFill>
                  <a:srgbClr val="000066"/>
                </a:solidFill>
              </a:rPr>
              <a:t> характерна для всех видов отклонений физического и психического развития. </a:t>
            </a:r>
          </a:p>
          <a:p>
            <a:r>
              <a:rPr lang="ru-RU" sz="3000" dirty="0" smtClean="0">
                <a:solidFill>
                  <a:srgbClr val="000066"/>
                </a:solidFill>
              </a:rPr>
              <a:t>Особое место в группе вторичных дефектов занимают </a:t>
            </a:r>
            <a:r>
              <a:rPr lang="ru-RU" sz="3000" dirty="0" smtClean="0">
                <a:solidFill>
                  <a:srgbClr val="A50021"/>
                </a:solidFill>
              </a:rPr>
              <a:t>личностные реакции на первичный дефект</a:t>
            </a:r>
            <a:r>
              <a:rPr lang="ru-RU" sz="3000" dirty="0" smtClean="0">
                <a:solidFill>
                  <a:srgbClr val="000066"/>
                </a:solidFill>
              </a:rPr>
              <a:t>. </a:t>
            </a:r>
            <a:endParaRPr lang="ru-RU" sz="3000" dirty="0">
              <a:solidFill>
                <a:srgbClr val="000066"/>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188640"/>
            <a:ext cx="7499350" cy="4800600"/>
          </a:xfrm>
        </p:spPr>
        <p:txBody>
          <a:bodyPr/>
          <a:lstStyle/>
          <a:p>
            <a:pPr>
              <a:buNone/>
            </a:pPr>
            <a:r>
              <a:rPr lang="ru-RU" dirty="0" smtClean="0"/>
              <a:t>		</a:t>
            </a:r>
            <a:r>
              <a:rPr lang="ru-RU" sz="2000" b="1" dirty="0" smtClean="0">
                <a:solidFill>
                  <a:srgbClr val="C00000"/>
                </a:solidFill>
              </a:rPr>
              <a:t>ЗПР </a:t>
            </a:r>
            <a:r>
              <a:rPr lang="ru-RU" sz="2000" b="1" dirty="0" smtClean="0">
                <a:solidFill>
                  <a:srgbClr val="C00000"/>
                </a:solidFill>
              </a:rPr>
              <a:t>церебрально-органического генеза </a:t>
            </a:r>
            <a:r>
              <a:rPr lang="ru-RU" sz="2000" dirty="0" smtClean="0"/>
              <a:t>имеет наибольшую значимость для специальной психологии ввиду выраженности проявлений и частой необходимости в применении специальных мер психолого-педагогической коррекции. Причиной данной формы ЗПР являются: патология беременности и родов, инфекции, интоксикации, травмы нервной системы в первые годы жизни. Сходство данной формы ЗПР с олигофренией определяется органическим поражением ЦНС на ранних этапах онтогенеза. Диагноз зависит от степени, массивности поражения. Другим фактором является время поражения. ЗПР значительно чаще связана с более поздними, экзогенными повреждениями мозга, воздействующими в период, когда дифференциация основных мозговых систем уже в значительной мере продвинута и нет опасности их грубого недоразвития. Тем не менее Л. </a:t>
            </a:r>
            <a:r>
              <a:rPr lang="ru-RU" sz="2000" dirty="0" err="1" smtClean="0"/>
              <a:t>Тарнополь</a:t>
            </a:r>
            <a:r>
              <a:rPr lang="ru-RU" sz="2000" dirty="0" smtClean="0"/>
              <a:t> и другие ученые предполагают возможность генетической этиологии. </a:t>
            </a:r>
            <a:endParaRPr lang="ru-RU" sz="20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0"/>
            <a:ext cx="7499350" cy="1143000"/>
          </a:xfrm>
        </p:spPr>
        <p:txBody>
          <a:bodyPr>
            <a:normAutofit/>
          </a:bodyPr>
          <a:lstStyle/>
          <a:p>
            <a:pPr algn="ctr"/>
            <a:r>
              <a:rPr lang="ru-RU" sz="3200" b="1" dirty="0" smtClean="0"/>
              <a:t>Особенности психики детей с ЗПР</a:t>
            </a:r>
            <a:endParaRPr lang="ru-RU" sz="3200" dirty="0"/>
          </a:p>
        </p:txBody>
      </p:sp>
      <p:sp>
        <p:nvSpPr>
          <p:cNvPr id="3" name="Содержимое 2"/>
          <p:cNvSpPr>
            <a:spLocks noGrp="1"/>
          </p:cNvSpPr>
          <p:nvPr>
            <p:ph idx="1"/>
          </p:nvPr>
        </p:nvSpPr>
        <p:spPr>
          <a:xfrm>
            <a:off x="755576" y="908720"/>
            <a:ext cx="8178874" cy="4800600"/>
          </a:xfrm>
        </p:spPr>
        <p:txBody>
          <a:bodyPr/>
          <a:lstStyle/>
          <a:p>
            <a:pPr>
              <a:buNone/>
            </a:pPr>
            <a:r>
              <a:rPr lang="ru-RU" dirty="0" smtClean="0"/>
              <a:t>	</a:t>
            </a:r>
            <a:r>
              <a:rPr lang="ru-RU" sz="2800" dirty="0" smtClean="0"/>
              <a:t>У </a:t>
            </a:r>
            <a:r>
              <a:rPr lang="ru-RU" sz="2800" dirty="0" smtClean="0"/>
              <a:t>всех детей с задержкой психического развития не сформирована готовность к школьному обучению. Это проявляется в незрелости функционального состояния центральной нервной системы (слабость процессов торможения и возбуждения, затруднения в образовании сложных условных связей, отставание в формировании связей между анализаторами) и служит одной из причин того, что ребята с трудом овладевают навыками чтения и письма, часто путают буквы, сходные по начертанию, испытывают трудности при самостоятельном воспроизведении текста.</a:t>
            </a:r>
          </a:p>
          <a:p>
            <a:endParaRPr lang="ru-RU" sz="2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55576" y="188640"/>
            <a:ext cx="8178874" cy="6059760"/>
          </a:xfrm>
        </p:spPr>
        <p:txBody>
          <a:bodyPr/>
          <a:lstStyle/>
          <a:p>
            <a:r>
              <a:rPr lang="ru-RU" sz="2200" dirty="0" smtClean="0"/>
              <a:t>Дети с задержкой психического развития отличаются сниженной умственной работоспособностью. В качестве причин, вызвавших ее нарушение, выступают и хронические заболевания, которые, кроме общей </a:t>
            </a:r>
            <a:r>
              <a:rPr lang="ru-RU" sz="2200" dirty="0" err="1" smtClean="0"/>
              <a:t>ослабленности</a:t>
            </a:r>
            <a:r>
              <a:rPr lang="ru-RU" sz="2200" dirty="0" smtClean="0"/>
              <a:t>, могут приводить к более выраженным нейродинамическим расстройствам в виде болезненного преобладания процессов возбуждения и торможения. Уровень умственной работоспособности зависит от степени </a:t>
            </a:r>
            <a:r>
              <a:rPr lang="ru-RU" sz="2200" dirty="0" err="1" smtClean="0"/>
              <a:t>ослабленности</a:t>
            </a:r>
            <a:r>
              <a:rPr lang="ru-RU" sz="2200" dirty="0" smtClean="0"/>
              <a:t> ребенка и характера органического или функционального поражения мозга.</a:t>
            </a:r>
          </a:p>
          <a:p>
            <a:r>
              <a:rPr lang="ru-RU" sz="2200" dirty="0" smtClean="0"/>
              <a:t>Всем детям с задержкой психического развития свойственно снижение внимания. По данным психолога Г.И. </a:t>
            </a:r>
            <a:r>
              <a:rPr lang="ru-RU" sz="2200" dirty="0" err="1" smtClean="0"/>
              <a:t>Жаренковой</a:t>
            </a:r>
            <a:r>
              <a:rPr lang="ru-RU" sz="2200" dirty="0" smtClean="0"/>
              <a:t>, снижение устойчивости внимания у этих ребят может носить разный характер: максимальное напряжение внимания в начале выполнения задания и последующее его снижение; наступление сосредоточения внимания после некоторого периода работы; периодические смены напряжения внимания и его спада на протяжении всего времени работы.</a:t>
            </a:r>
          </a:p>
          <a:p>
            <a:endParaRPr lang="ru-RU" sz="22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0"/>
            <a:ext cx="7499350" cy="4800600"/>
          </a:xfrm>
        </p:spPr>
        <p:txBody>
          <a:bodyPr/>
          <a:lstStyle/>
          <a:p>
            <a:pPr>
              <a:buNone/>
            </a:pPr>
            <a:r>
              <a:rPr lang="ru-RU" dirty="0" smtClean="0"/>
              <a:t>	</a:t>
            </a:r>
            <a:r>
              <a:rPr lang="ru-RU" sz="2400" dirty="0" smtClean="0"/>
              <a:t>Исследования </a:t>
            </a:r>
            <a:r>
              <a:rPr lang="ru-RU" sz="2400" dirty="0" smtClean="0"/>
              <a:t>психологов выявили у большинства детей с задержкой психического развития неполноценность тонких форм зрительного и слухового восприятия, пространственные и временные нарушения, недостаточность планирования и выполнения сложных двигательных программ. Таким детям нужно больше времени для приема и переработки зрительных, слуховых и прочих впечатлений. Особенно ярко это проявляется в сложных условиях (например, при наличии одновременно действующих речевых раздражителей, имеющих значимое для ребенка смысловое и эмоциональное содержание). Одной из особенностей восприятия таких детей является то, что сходные качества предметов воспринимаются ими как одинаковые (овал, к примеру, воспринимается как круг).</a:t>
            </a:r>
          </a:p>
          <a:p>
            <a:endParaRPr lang="ru-RU" sz="24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27584" y="188640"/>
            <a:ext cx="7859390" cy="4800600"/>
          </a:xfrm>
        </p:spPr>
        <p:txBody>
          <a:bodyPr/>
          <a:lstStyle/>
          <a:p>
            <a:pPr>
              <a:buNone/>
            </a:pPr>
            <a:r>
              <a:rPr lang="ru-RU" dirty="0" smtClean="0"/>
              <a:t>	</a:t>
            </a:r>
            <a:r>
              <a:rPr lang="ru-RU" sz="2400" dirty="0" smtClean="0"/>
              <a:t>У </a:t>
            </a:r>
            <a:r>
              <a:rPr lang="ru-RU" sz="2400" dirty="0" smtClean="0"/>
              <a:t>этой категории ребят недостаточно сформированы пространственные представления: ориентировка в направлениях пространства осуществляется на уровне практических действий, затруднено восприятие перевернутых изображений, возникают трудности при пространственном анализе и синтезе ситуации. Развитие пространственных отношений тесно связано со становлением конструктивного мышления. Так, при складывании сложных геометрических узоров дети с задержкой психического развития часто не могут осуществить полноценный анализ формы, установить симметричность, тождественность частей конструируемых фигур, расположить конструкцию на плоскости, соединить ее в единое целое. Надо заметить, что относительно простые узоры дети с задержкой психического развития, в отличие от умственно отсталых, выполняют правильно.</a:t>
            </a:r>
          </a:p>
          <a:p>
            <a:endParaRPr lang="ru-RU" sz="24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0"/>
            <a:ext cx="7499350" cy="4800600"/>
          </a:xfrm>
        </p:spPr>
        <p:txBody>
          <a:bodyPr/>
          <a:lstStyle/>
          <a:p>
            <a:r>
              <a:rPr lang="ru-RU" sz="2400" dirty="0" smtClean="0"/>
              <a:t>Память у таких детей снижена. Особенно страдают те ее виды, которые требуют участия мыслительных процессов (опосредованное запоминание). Снижены и наиболее элементарные виды памяти.</a:t>
            </a:r>
          </a:p>
          <a:p>
            <a:r>
              <a:rPr lang="ru-RU" sz="2400" dirty="0" smtClean="0"/>
              <a:t>Механическая память этих детей характеризуется снижением продуктивности первых попыток запоминания. Но время, необходимое для полного заучивания, близко к норме. Ребята, хотя и испытывают затруднения на начальном этапе запоминания слов, в большинстве случаев успешно справляются с заданием (умственно отсталые дети с ним не справляются). Непроизвольное запоминание у младших школьников с задержкой психического развития менее продуктивно, чем у нормально развивающихся 5-6-летних дошкольников. Отмечается снижение продуктивности и устойчивости произвольного запоминания, особенно в условиях значительной нагрузки.</a:t>
            </a:r>
          </a:p>
          <a:p>
            <a:endParaRPr lang="ru-RU" sz="24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755576" y="188640"/>
            <a:ext cx="7859390" cy="4800600"/>
          </a:xfrm>
        </p:spPr>
        <p:txBody>
          <a:bodyPr/>
          <a:lstStyle/>
          <a:p>
            <a:pPr>
              <a:buNone/>
            </a:pPr>
            <a:r>
              <a:rPr lang="ru-RU" dirty="0" smtClean="0"/>
              <a:t>	</a:t>
            </a:r>
            <a:r>
              <a:rPr lang="ru-RU" sz="2000" dirty="0" smtClean="0"/>
              <a:t>Дети </a:t>
            </a:r>
            <a:r>
              <a:rPr lang="ru-RU" sz="2000" dirty="0" smtClean="0"/>
              <a:t>с задержкой психического развития обнаруживают наибольшие нарушения при владении опосредованным запоминанием. Наблюдается значительное расхождение между возможностью применить определенный интеллектуальный прием и продуктивностью его использования. Очень показательно в плане диагностики выполнение задания на изучение опосредованного запоминания (методика А.П. Леонтьева): называются слова, и ребенка просят, чтобы он для облегчения запоминания подобрал к каждому слову картинку. Глядя на картинки, ребенок должен воспроизвести заданные слова. При выполнении этого задания дети с задержкой психического развития подбирают для запоминания те же картинки, что и нормально развивающиеся сверстники. Однако последующее воспроизведение слов на основе отобранных ими картинок вызывает значительные затруднения, часто воспроизводятся совсем не те слова, которые были названы экспериментатором. Следовательно, дети с задержкой психического развития основные трудности испытывают в тех случаях, когда требуется продуктивно использовать интеллектуальный прием</a:t>
            </a:r>
            <a:r>
              <a:rPr lang="ru-RU" dirty="0" smtClean="0"/>
              <a:t>.</a:t>
            </a:r>
            <a:endParaRPr lang="ru-RU"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260648"/>
            <a:ext cx="7499350" cy="4800600"/>
          </a:xfrm>
        </p:spPr>
        <p:txBody>
          <a:bodyPr/>
          <a:lstStyle/>
          <a:p>
            <a:r>
              <a:rPr lang="ru-RU" sz="2400" dirty="0" smtClean="0"/>
              <a:t>К началу школьного обучения дети с задержкой психического развития отстают от нормально развивающихся сверстников по уровню </a:t>
            </a:r>
            <a:r>
              <a:rPr lang="ru-RU" sz="2400" dirty="0" err="1" smtClean="0"/>
              <a:t>сформированности</a:t>
            </a:r>
            <a:r>
              <a:rPr lang="ru-RU" sz="2400" dirty="0" smtClean="0"/>
              <a:t> наглядно-действенного мышления. При складывании сложных геометрических узоров по образцу, решении геометрических заданий выяснилось, что установление подобия и тождества между простыми формами не представляется трудным для детей с задержкой психического развития, однако решение сложных задач (сложить фигуры по образцу из большого числа элементов) уже вызывает существенные затруднения. Успешность решения таких задач зависит не только от числа элементов в образце, но и от их взаимного расположения.</a:t>
            </a:r>
          </a:p>
          <a:p>
            <a:endParaRPr lang="ru-RU" sz="24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260648"/>
            <a:ext cx="7818834" cy="5987752"/>
          </a:xfrm>
        </p:spPr>
        <p:txBody>
          <a:bodyPr/>
          <a:lstStyle/>
          <a:p>
            <a:r>
              <a:rPr lang="ru-RU" sz="2000" dirty="0" smtClean="0"/>
              <a:t>Дети с задержкой психического развития показывают высокий в сравнении с умственно отсталыми уровень мыслительной деятельности, особенно при решении наглядно-действенных и наглядно-образных задач. Высокие показатели (практически совпадают с показателями нормально развивающихся ребят) наблюдаются при выполнении заданий по наглядному образцу. Некоторые затруднения у этих детей вызывают задания, в которых отсутствует наглядный образец (сложение фигур).</a:t>
            </a:r>
          </a:p>
          <a:p>
            <a:r>
              <a:rPr lang="ru-RU" sz="2000" dirty="0" smtClean="0"/>
              <a:t>Особенности мыслительной деятельности детей с задержкой психического развития наиболее ярко проявляются в словесно-логическом мышлении, но заметны уже и в наглядно-действенном и наглядно-образном: отсутствие готовности к решению, недостаточная выраженность ориентировочного этапа в их решении, неспособность к необходимому интеллектуальному усилию, неумение контролировать себя в ходе выполнения задания, низкий уровень развития основных мыслительных операций.</a:t>
            </a:r>
          </a:p>
          <a:p>
            <a:endParaRPr lang="ru-RU" sz="200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260648"/>
            <a:ext cx="7499350" cy="4800600"/>
          </a:xfrm>
        </p:spPr>
        <p:txBody>
          <a:bodyPr/>
          <a:lstStyle/>
          <a:p>
            <a:r>
              <a:rPr lang="ru-RU" sz="2200" dirty="0" smtClean="0"/>
              <a:t>Все задания, которые требуют привлечения словесно-логического мышления, выполняются этими детьми значительно хуже, чем нормально развивающимися. Наиболее доступны им задания на аналогии («Сахар сладкий, а лимон...», «Чем похожи мышка и кошка?» и др.). Как показали исследования психолога Г.Б. </a:t>
            </a:r>
            <a:r>
              <a:rPr lang="ru-RU" sz="2200" dirty="0" err="1" smtClean="0"/>
              <a:t>Шаумарова</a:t>
            </a:r>
            <a:r>
              <a:rPr lang="ru-RU" sz="2200" dirty="0" smtClean="0"/>
              <a:t>, младшие школьники с задержкой психического развития сравнивают попарно несколько объектов (вместо сравнения объекта со всеми остальными). Однако к двенадцати годам многие дети данной категории уже начинают справляться даже со сложными задачами на аналогии. </a:t>
            </a:r>
            <a:endParaRPr lang="ru-RU" sz="2200" dirty="0" smtClean="0"/>
          </a:p>
          <a:p>
            <a:r>
              <a:rPr lang="ru-RU" sz="2200" dirty="0" smtClean="0"/>
              <a:t>Таким </a:t>
            </a:r>
            <a:r>
              <a:rPr lang="ru-RU" sz="2200" dirty="0" smtClean="0"/>
              <a:t>образом, у этих ребят механизмы, обеспечивающие целенаправленность мышления при решении задач на аналогии, формируются значительно позже, чем у нормально развивающихся.</a:t>
            </a:r>
          </a:p>
          <a:p>
            <a:endParaRPr lang="ru-RU" sz="2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Типы личностного реагирования на дефект</a:t>
            </a:r>
            <a:endParaRPr lang="ru-RU" dirty="0"/>
          </a:p>
        </p:txBody>
      </p:sp>
      <p:sp>
        <p:nvSpPr>
          <p:cNvPr id="3" name="Содержимое 2"/>
          <p:cNvSpPr>
            <a:spLocks noGrp="1"/>
          </p:cNvSpPr>
          <p:nvPr>
            <p:ph idx="1"/>
          </p:nvPr>
        </p:nvSpPr>
        <p:spPr/>
        <p:txBody>
          <a:bodyPr/>
          <a:lstStyle/>
          <a:p>
            <a:r>
              <a:rPr lang="ru-RU" sz="2200" i="1" dirty="0" smtClean="0">
                <a:solidFill>
                  <a:srgbClr val="002060"/>
                </a:solidFill>
              </a:rPr>
              <a:t>Игнорирование </a:t>
            </a:r>
            <a:r>
              <a:rPr lang="ru-RU" sz="2200" dirty="0" smtClean="0">
                <a:solidFill>
                  <a:srgbClr val="002060"/>
                </a:solidFill>
              </a:rPr>
              <a:t>- часто встречается при олигофрении, связано с недоразвитием мышления и недостаточной критикой к успешности своей деятельности.</a:t>
            </a:r>
          </a:p>
          <a:p>
            <a:r>
              <a:rPr lang="ru-RU" sz="2200" i="1" dirty="0" smtClean="0">
                <a:solidFill>
                  <a:srgbClr val="002060"/>
                </a:solidFill>
              </a:rPr>
              <a:t>Вытеснение</a:t>
            </a:r>
            <a:r>
              <a:rPr lang="ru-RU" sz="2200" dirty="0" smtClean="0">
                <a:solidFill>
                  <a:srgbClr val="002060"/>
                </a:solidFill>
              </a:rPr>
              <a:t> - относится к невротическому типу реагирования на дефект и проявляется в сознательном непризнании его существования при подсознательном конфликте, накоплении негативных эмоций.</a:t>
            </a:r>
          </a:p>
          <a:p>
            <a:r>
              <a:rPr lang="ru-RU" sz="2200" i="1" dirty="0" smtClean="0">
                <a:solidFill>
                  <a:srgbClr val="002060"/>
                </a:solidFill>
              </a:rPr>
              <a:t>Компенсация</a:t>
            </a:r>
            <a:r>
              <a:rPr lang="ru-RU" sz="2200" dirty="0" smtClean="0">
                <a:solidFill>
                  <a:srgbClr val="002060"/>
                </a:solidFill>
              </a:rPr>
              <a:t> - такой тип реагирования, при котором происходит осознание дефекта и замещение утраченной функции за счет более сохранных.</a:t>
            </a:r>
          </a:p>
          <a:p>
            <a:r>
              <a:rPr lang="ru-RU" sz="2200" i="1" dirty="0" err="1" smtClean="0">
                <a:solidFill>
                  <a:srgbClr val="002060"/>
                </a:solidFill>
              </a:rPr>
              <a:t>Гиперкомпенсация</a:t>
            </a:r>
            <a:r>
              <a:rPr lang="ru-RU" sz="2200" dirty="0" smtClean="0">
                <a:solidFill>
                  <a:srgbClr val="002060"/>
                </a:solidFill>
              </a:rPr>
              <a:t> - усиленное развитие сохранных функций, сочетающихся со стремлением доказать, что дефект не приводит к каким-либо проблемам.</a:t>
            </a:r>
          </a:p>
          <a:p>
            <a:endParaRPr lang="ru-RU"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692696"/>
            <a:ext cx="7499350" cy="4800600"/>
          </a:xfrm>
        </p:spPr>
        <p:txBody>
          <a:bodyPr/>
          <a:lstStyle/>
          <a:p>
            <a:r>
              <a:rPr lang="ru-RU" sz="2200" dirty="0" smtClean="0"/>
              <a:t>У детей с задержкой психического развития обнаруживается недостаточный уровень </a:t>
            </a:r>
            <a:r>
              <a:rPr lang="ru-RU" sz="2200" dirty="0" err="1" smtClean="0"/>
              <a:t>сформированности</a:t>
            </a:r>
            <a:r>
              <a:rPr lang="ru-RU" sz="2200" dirty="0" smtClean="0"/>
              <a:t> и основных интеллектуальных операций: анализа, синтеза, сравнения, обобщения и абстракции. Отмечается </a:t>
            </a:r>
            <a:r>
              <a:rPr lang="ru-RU" sz="2200" dirty="0" err="1" smtClean="0"/>
              <a:t>непланомерность</a:t>
            </a:r>
            <a:r>
              <a:rPr lang="ru-RU" sz="2200" dirty="0" smtClean="0"/>
              <a:t> анализа, недостаточная его тонкость, односторонность. Обобщения расплывчаты и слабо дифференцированы. Наиболее характерная особенность этих ребят - несоответствие между уровнем интуитивно-практического и словесно-логического мышления. В частности, при выполнении задания на классификацию, правильно сгруппировав предметы по родовой принадлежности, они часто не могут обозначить выделенную группу соответствующим понятием, объяснить принцип, по которому проводится классификация.</a:t>
            </a:r>
          </a:p>
          <a:p>
            <a:endParaRPr lang="ru-RU" sz="22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188640"/>
            <a:ext cx="7499350" cy="4800600"/>
          </a:xfrm>
        </p:spPr>
        <p:txBody>
          <a:bodyPr/>
          <a:lstStyle/>
          <a:p>
            <a:r>
              <a:rPr lang="ru-RU" dirty="0" smtClean="0"/>
              <a:t>Мышление детей с задержкой психического развития характеризуется поверхностностью, которая проявляется в абстрагировании и обобщении несущественного, недостаточной гибкости мышления, склонности к шаблонным, стереотипным решениям. Способ действия, эффективный в одних условиях, неоправданно переносится в другие.</a:t>
            </a:r>
          </a:p>
          <a:p>
            <a:endParaRPr lang="ru-RU"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332656"/>
            <a:ext cx="7499350" cy="4800600"/>
          </a:xfrm>
        </p:spPr>
        <p:txBody>
          <a:bodyPr/>
          <a:lstStyle/>
          <a:p>
            <a:pPr>
              <a:buNone/>
            </a:pPr>
            <a:r>
              <a:rPr lang="ru-RU" dirty="0" smtClean="0"/>
              <a:t>	</a:t>
            </a:r>
            <a:r>
              <a:rPr lang="ru-RU" sz="2400" dirty="0" smtClean="0"/>
              <a:t>Речевая </a:t>
            </a:r>
            <a:r>
              <a:rPr lang="ru-RU" sz="2400" dirty="0" smtClean="0"/>
              <a:t>деятельность детей с задержкой психического развития также имеет ряд особенностей:</a:t>
            </a:r>
          </a:p>
          <a:p>
            <a:pPr lvl="0"/>
            <a:r>
              <a:rPr lang="ru-RU" sz="2400" dirty="0" smtClean="0"/>
              <a:t>бедный словарный запас (особенно активный), понятия сужены, расплывчаты, иногда ошибочны;</a:t>
            </a:r>
          </a:p>
          <a:p>
            <a:pPr lvl="0"/>
            <a:r>
              <a:rPr lang="ru-RU" sz="2400" dirty="0" smtClean="0"/>
              <a:t>существенные трудности в овладении грамматическим строем речи (особенно в понимании и употреблении логико-грамматических структур); </a:t>
            </a:r>
          </a:p>
          <a:p>
            <a:pPr lvl="0"/>
            <a:r>
              <a:rPr lang="ru-RU" sz="2400" dirty="0" smtClean="0"/>
              <a:t>своеобразное формирование словообразовательной системы языка;</a:t>
            </a:r>
          </a:p>
          <a:p>
            <a:pPr lvl="0"/>
            <a:r>
              <a:rPr lang="ru-RU" sz="2400" dirty="0" smtClean="0"/>
              <a:t>позднее овладение способностью осознать речь как особого рода действительность, отличную от предметной;</a:t>
            </a:r>
          </a:p>
          <a:p>
            <a:pPr lvl="0"/>
            <a:r>
              <a:rPr lang="ru-RU" sz="2400" dirty="0" smtClean="0"/>
              <a:t>нарушения в формировании монологической речи.</a:t>
            </a:r>
          </a:p>
          <a:p>
            <a:endParaRPr lang="ru-RU" sz="24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0"/>
            <a:ext cx="7499350" cy="4800600"/>
          </a:xfrm>
        </p:spPr>
        <p:txBody>
          <a:bodyPr/>
          <a:lstStyle/>
          <a:p>
            <a:r>
              <a:rPr lang="ru-RU" sz="2400" dirty="0" smtClean="0"/>
              <a:t>Перечисленные особенности речевой деятельности вызывают значительные трудности при обучении детей чтению и письму. Они допускают ошибки при последовательном выделении звуков, обнаруживают неподготовленность к языковым наблюдениям, не умеют выделить предложение из текста. В результате очень часто пишут каждое предложение с новой строки, точку ставят только в конце диктанта и т. д. Большие затруднения испытывают в овладении грамматическими понятиями и при их дифференцировании (буква - звук, слово - слог, слог - слово - предложение). Поэтому без применения специально разработанных коррекционных приемов практически невозможно обучить этих ребят родному языку и чтению.</a:t>
            </a:r>
          </a:p>
          <a:p>
            <a:endParaRPr lang="ru-RU"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188640"/>
            <a:ext cx="7499350" cy="4800600"/>
          </a:xfrm>
        </p:spPr>
        <p:txBody>
          <a:bodyPr/>
          <a:lstStyle/>
          <a:p>
            <a:r>
              <a:rPr lang="ru-RU" dirty="0" smtClean="0"/>
              <a:t>Для детей с ЗПР характерна определенная неравномерность деятельности. Начиная выполнять задание, они обычно быстро и правильно называют 3-4 предмета, затем следует длительная пауза, после которой правильно называется еще 2-3 предмета или перечисляются предметы, не относящиеся к указанному родовому понятию. </a:t>
            </a:r>
            <a:endParaRPr lang="ru-RU"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0"/>
            <a:ext cx="7499350" cy="5277272"/>
          </a:xfrm>
        </p:spPr>
        <p:txBody>
          <a:bodyPr/>
          <a:lstStyle/>
          <a:p>
            <a:r>
              <a:rPr lang="ru-RU" dirty="0" smtClean="0"/>
              <a:t>Особенности словарного запаса детей с ЗПР указывают на необходимость проведения работы по развитию их речи в единстве с совершенствованием деятельности восприятия, представления, мышления.</a:t>
            </a:r>
          </a:p>
          <a:p>
            <a:r>
              <a:rPr lang="ru-RU" dirty="0" smtClean="0"/>
              <a:t>Все это создает большие трудности в обучении. Тем не менее, психологически грамотная организация коррекционного обучения позволяет преодолеть отставание в развитии уже к 4 классу.</a:t>
            </a:r>
          </a:p>
          <a:p>
            <a:endParaRPr lang="ru-RU"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скачанные файлы"/>
          <p:cNvPicPr>
            <a:picLocks noChangeAspect="1" noChangeArrowheads="1"/>
          </p:cNvPicPr>
          <p:nvPr/>
        </p:nvPicPr>
        <p:blipFill>
          <a:blip r:embed="rId2" cstate="print"/>
          <a:srcRect/>
          <a:stretch>
            <a:fillRect/>
          </a:stretch>
        </p:blipFill>
        <p:spPr bwMode="auto">
          <a:xfrm>
            <a:off x="2339975" y="0"/>
            <a:ext cx="5229225" cy="6858000"/>
          </a:xfrm>
          <a:prstGeom prst="rect">
            <a:avLst/>
          </a:prstGeom>
          <a:noFill/>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Grp="1"/>
          </p:cNvSpPr>
          <p:nvPr>
            <p:ph type="body" idx="1"/>
          </p:nvPr>
        </p:nvSpPr>
        <p:spPr>
          <a:xfrm>
            <a:off x="1435100" y="4076700"/>
            <a:ext cx="7499350" cy="2171700"/>
          </a:xfrm>
        </p:spPr>
        <p:txBody>
          <a:bodyPr/>
          <a:lstStyle/>
          <a:p>
            <a:pPr algn="ctr">
              <a:buFont typeface="Wingdings 2" pitchFamily="18" charset="2"/>
              <a:buNone/>
            </a:pPr>
            <a:r>
              <a:rPr lang="ru-RU" b="1" smtClean="0">
                <a:solidFill>
                  <a:srgbClr val="000066"/>
                </a:solidFill>
              </a:rPr>
              <a:t>Благодарю за внимание!</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746</TotalTime>
  <Words>5139</Words>
  <Application>Microsoft Office PowerPoint</Application>
  <PresentationFormat>Экран (4:3)</PresentationFormat>
  <Paragraphs>262</Paragraphs>
  <Slides>97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97</vt:i4>
      </vt:variant>
    </vt:vector>
  </HeadingPairs>
  <TitlesOfParts>
    <vt:vector size="98" baseType="lpstr">
      <vt:lpstr>Солнцестояние</vt:lpstr>
      <vt:lpstr>Специальная психология и педагогика  (причины и виды нарушения развития). </vt:lpstr>
      <vt:lpstr>Норма развития</vt:lpstr>
      <vt:lpstr>Слайд 3</vt:lpstr>
      <vt:lpstr>Слайд 4</vt:lpstr>
      <vt:lpstr>Условия нормального развития ребенка по Г.М. Дульневу и А.Р. Лурия</vt:lpstr>
      <vt:lpstr>Слайд 6</vt:lpstr>
      <vt:lpstr>Слайд 7</vt:lpstr>
      <vt:lpstr>Слайд 8</vt:lpstr>
      <vt:lpstr>Типы личностного реагирования на дефект</vt:lpstr>
      <vt:lpstr>Слайд 10</vt:lpstr>
      <vt:lpstr> Классификация видов отклонений развития   </vt:lpstr>
      <vt:lpstr>Классификация                                             Т.А. Власова и М.С. Певзнер</vt:lpstr>
      <vt:lpstr>«Классификация психических и поведенческих расстройств» международной системы болезней десятого пересмотра», принятой Всемирной организацией здравоохранения и действующей в настоящее время. </vt:lpstr>
      <vt:lpstr>«Классификация психических и поведенческих расстройств» международной системы болезней десятого пересмотра», принятой Всемирной организацией здравоохранения и действующей в настоящее время. </vt:lpstr>
      <vt:lpstr>Нарушения психического развития </vt:lpstr>
      <vt:lpstr>Слайд 16</vt:lpstr>
      <vt:lpstr>Слайд 17</vt:lpstr>
      <vt:lpstr>Первая группа инвалидности </vt:lpstr>
      <vt:lpstr>Вторая группа инвалидности </vt:lpstr>
      <vt:lpstr>Третья группа инвалидности </vt:lpstr>
      <vt:lpstr>Для выявления внешних и внутренних факторов, от которых зависит способность человека с ограниченной трудоспособностью к той или иной деятельности, необходимо</vt:lpstr>
      <vt:lpstr>Умственная отсталость </vt:lpstr>
      <vt:lpstr>Причины возникновения умственной отсталости </vt:lpstr>
      <vt:lpstr>Слайд 24</vt:lpstr>
      <vt:lpstr>Слайд 25</vt:lpstr>
      <vt:lpstr>Слайд 26</vt:lpstr>
      <vt:lpstr>степень снижения интеллекта зависит от времени воздействия патогенного фактора</vt:lpstr>
      <vt:lpstr>Термин «умственная отсталость»</vt:lpstr>
      <vt:lpstr>Слайд 29</vt:lpstr>
      <vt:lpstr>Слайд 30</vt:lpstr>
      <vt:lpstr>Слайд 31</vt:lpstr>
      <vt:lpstr>Слайд 32</vt:lpstr>
      <vt:lpstr>Слайд 33</vt:lpstr>
      <vt:lpstr>Слайд 34</vt:lpstr>
      <vt:lpstr>Классификации умственной отсталости</vt:lpstr>
      <vt:lpstr>Характеристики снижения интеллекта </vt:lpstr>
      <vt:lpstr>Слайд 37</vt:lpstr>
      <vt:lpstr>Слайд 38</vt:lpstr>
      <vt:lpstr>Слайд 39</vt:lpstr>
      <vt:lpstr>Слайд 40</vt:lpstr>
      <vt:lpstr>Слайд 41</vt:lpstr>
      <vt:lpstr>Слайд 42</vt:lpstr>
      <vt:lpstr>Слайд 43</vt:lpstr>
      <vt:lpstr>Слайд 44</vt:lpstr>
      <vt:lpstr>Слайд 45</vt:lpstr>
      <vt:lpstr>Слайд 46</vt:lpstr>
      <vt:lpstr>Слайд 47</vt:lpstr>
      <vt:lpstr>Слайд 48</vt:lpstr>
      <vt:lpstr>Слайд 49</vt:lpstr>
      <vt:lpstr>Слайд 50</vt:lpstr>
      <vt:lpstr>Слайд 51</vt:lpstr>
      <vt:lpstr>Образование умственно отсталых детей </vt:lpstr>
      <vt:lpstr>Слайд 53</vt:lpstr>
      <vt:lpstr>Слайд 54</vt:lpstr>
      <vt:lpstr>Слайд 55</vt:lpstr>
      <vt:lpstr>Слайд 56</vt:lpstr>
      <vt:lpstr>Слайд 57</vt:lpstr>
      <vt:lpstr>Слайд 58</vt:lpstr>
      <vt:lpstr>Слайд 59</vt:lpstr>
      <vt:lpstr>Слайд 60</vt:lpstr>
      <vt:lpstr>Слайд 61</vt:lpstr>
      <vt:lpstr>Рекомендации педагогам ОО</vt:lpstr>
      <vt:lpstr>Слайд 63</vt:lpstr>
      <vt:lpstr>Слайд 64</vt:lpstr>
      <vt:lpstr>Слайд 65</vt:lpstr>
      <vt:lpstr>Психология детей с задержкой психического развития </vt:lpstr>
      <vt:lpstr>Основные формы ЗПР по Т.А. Власовой и М.С. Певзнер </vt:lpstr>
      <vt:lpstr>Слайд 68</vt:lpstr>
      <vt:lpstr>Слайд 69</vt:lpstr>
      <vt:lpstr>Слайд 70</vt:lpstr>
      <vt:lpstr>Слайд 71</vt:lpstr>
      <vt:lpstr>Слайд 72</vt:lpstr>
      <vt:lpstr>Слайд 73</vt:lpstr>
      <vt:lpstr>Слайд 74</vt:lpstr>
      <vt:lpstr>Слайд 75</vt:lpstr>
      <vt:lpstr>Слайд 76</vt:lpstr>
      <vt:lpstr>Слайд 77</vt:lpstr>
      <vt:lpstr>Слайд 78</vt:lpstr>
      <vt:lpstr>Слайд 79</vt:lpstr>
      <vt:lpstr>Слайд 80</vt:lpstr>
      <vt:lpstr>Особенности психики детей с ЗПР</vt:lpstr>
      <vt:lpstr>Слайд 82</vt:lpstr>
      <vt:lpstr>Слайд 83</vt:lpstr>
      <vt:lpstr>Слайд 84</vt:lpstr>
      <vt:lpstr>Слайд 85</vt:lpstr>
      <vt:lpstr>Слайд 86</vt:lpstr>
      <vt:lpstr>Слайд 87</vt:lpstr>
      <vt:lpstr>Слайд 88</vt:lpstr>
      <vt:lpstr>Слайд 89</vt:lpstr>
      <vt:lpstr>Слайд 90</vt:lpstr>
      <vt:lpstr>Слайд 91</vt:lpstr>
      <vt:lpstr>Слайд 92</vt:lpstr>
      <vt:lpstr>Слайд 93</vt:lpstr>
      <vt:lpstr>Слайд 94</vt:lpstr>
      <vt:lpstr>Слайд 95</vt:lpstr>
      <vt:lpstr>Слайд 96</vt:lpstr>
      <vt:lpstr>Слайд 97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Вера</dc:creator>
  <cp:lastModifiedBy>Вера</cp:lastModifiedBy>
  <cp:revision>149</cp:revision>
  <dcterms:created xsi:type="dcterms:W3CDTF">2015-04-04T14:21:28Z</dcterms:created>
  <dcterms:modified xsi:type="dcterms:W3CDTF">2015-06-18T08:05:44Z</dcterms:modified>
</cp:coreProperties>
</file>